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71" r:id="rId5"/>
    <p:sldId id="270" r:id="rId6"/>
    <p:sldId id="259" r:id="rId7"/>
    <p:sldId id="260" r:id="rId8"/>
    <p:sldId id="261" r:id="rId9"/>
    <p:sldId id="263" r:id="rId10"/>
    <p:sldId id="264" r:id="rId11"/>
    <p:sldId id="268" r:id="rId12"/>
    <p:sldId id="269" r:id="rId13"/>
    <p:sldId id="266" r:id="rId14"/>
    <p:sldId id="267" r:id="rId15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1D-4B56-8FEB-CAB4265612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1D-4B56-8FEB-CAB4265612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91D-4B56-8FEB-CAB4265612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91D-4B56-8FEB-CAB4265612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190-4AAF-A400-E6A8BAAB71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تجهیزات</c:v>
                </c:pt>
                <c:pt idx="1">
                  <c:v>ساخت و ساز</c:v>
                </c:pt>
                <c:pt idx="2">
                  <c:v>زیرساخت</c:v>
                </c:pt>
                <c:pt idx="3">
                  <c:v>حمل و نقل</c:v>
                </c:pt>
                <c:pt idx="4">
                  <c:v>صنعتی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28</c:v>
                </c:pt>
                <c:pt idx="2">
                  <c:v>16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14-49E1-9454-BD8E4919B9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91D-4B56-8FEB-CAB4265612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91D-4B56-8FEB-CAB4265612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91D-4B56-8FEB-CAB4265612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91D-4B56-8FEB-CAB4265612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4ED-4F8C-862C-381B26C47A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3"/>
                <c:pt idx="0">
                  <c:v>شرکت سرمایه گزاری صدر تامین</c:v>
                </c:pt>
                <c:pt idx="1">
                  <c:v>شخص حقیقی</c:v>
                </c:pt>
                <c:pt idx="2">
                  <c:v>سهام شناور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72.09</c:v>
                </c:pt>
                <c:pt idx="1">
                  <c:v>1.79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14-49E1-9454-BD8E4919B91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649606299212"/>
          <c:y val="9.9773431362362733E-2"/>
          <c:w val="0.87128125000000001"/>
          <c:h val="0.70324048331443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407</c:v>
                </c:pt>
                <c:pt idx="1">
                  <c:v>907</c:v>
                </c:pt>
                <c:pt idx="2">
                  <c:v>933</c:v>
                </c:pt>
                <c:pt idx="3">
                  <c:v>997</c:v>
                </c:pt>
                <c:pt idx="4">
                  <c:v>964</c:v>
                </c:pt>
                <c:pt idx="5">
                  <c:v>727</c:v>
                </c:pt>
                <c:pt idx="6">
                  <c:v>756</c:v>
                </c:pt>
                <c:pt idx="7">
                  <c:v>913</c:v>
                </c:pt>
                <c:pt idx="8">
                  <c:v>918</c:v>
                </c:pt>
                <c:pt idx="9">
                  <c:v>903</c:v>
                </c:pt>
                <c:pt idx="10">
                  <c:v>958</c:v>
                </c:pt>
                <c:pt idx="11">
                  <c:v>1458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C1-4FE3-9C36-2A245A289B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462</c:v>
                </c:pt>
                <c:pt idx="1">
                  <c:v>1905</c:v>
                </c:pt>
                <c:pt idx="2">
                  <c:v>1480</c:v>
                </c:pt>
                <c:pt idx="3">
                  <c:v>1748</c:v>
                </c:pt>
                <c:pt idx="4">
                  <c:v>1728</c:v>
                </c:pt>
                <c:pt idx="5">
                  <c:v>2073</c:v>
                </c:pt>
                <c:pt idx="6">
                  <c:v>2308</c:v>
                </c:pt>
                <c:pt idx="7">
                  <c:v>2101</c:v>
                </c:pt>
                <c:pt idx="8">
                  <c:v>1737</c:v>
                </c:pt>
                <c:pt idx="9">
                  <c:v>1908</c:v>
                </c:pt>
                <c:pt idx="10">
                  <c:v>2569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C1-4FE3-9C36-2A245A289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591584"/>
        <c:axId val="339592832"/>
      </c:lineChart>
      <c:catAx>
        <c:axId val="33959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39592832"/>
        <c:crosses val="autoZero"/>
        <c:auto val="1"/>
        <c:lblAlgn val="ctr"/>
        <c:lblOffset val="100"/>
        <c:noMultiLvlLbl val="0"/>
      </c:catAx>
      <c:valAx>
        <c:axId val="3395928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3959158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سه ماهه ی اول</c:v>
                </c:pt>
                <c:pt idx="1">
                  <c:v>شش ماهه اول</c:v>
                </c:pt>
                <c:pt idx="2">
                  <c:v>نه ماهه اول</c:v>
                </c:pt>
                <c:pt idx="3">
                  <c:v>سالانه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21</c:v>
                </c:pt>
                <c:pt idx="2">
                  <c:v>24</c:v>
                </c:pt>
                <c:pt idx="3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BB-4162-8CFE-DC611EDA20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سه ماهه ی اول</c:v>
                </c:pt>
                <c:pt idx="1">
                  <c:v>شش ماهه اول</c:v>
                </c:pt>
                <c:pt idx="2">
                  <c:v>نه ماهه اول</c:v>
                </c:pt>
                <c:pt idx="3">
                  <c:v>سالانه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</c:v>
                </c:pt>
                <c:pt idx="1">
                  <c:v>22</c:v>
                </c:pt>
                <c:pt idx="2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BB-4162-8CFE-DC611EDA20C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15418096"/>
        <c:axId val="268544000"/>
      </c:lineChart>
      <c:catAx>
        <c:axId val="11541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268544000"/>
        <c:crosses val="autoZero"/>
        <c:auto val="1"/>
        <c:lblAlgn val="ctr"/>
        <c:lblOffset val="100"/>
        <c:noMultiLvlLbl val="0"/>
      </c:catAx>
      <c:valAx>
        <c:axId val="26854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115418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سه ماهه اول</c:v>
                </c:pt>
                <c:pt idx="1">
                  <c:v>شش ماهه اول</c:v>
                </c:pt>
                <c:pt idx="2">
                  <c:v>نه ماهه اول</c:v>
                </c:pt>
                <c:pt idx="3">
                  <c:v>سالانه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19</c:v>
                </c:pt>
                <c:pt idx="1">
                  <c:v>13</c:v>
                </c:pt>
                <c:pt idx="2">
                  <c:v>15</c:v>
                </c:pt>
                <c:pt idx="3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A5-413B-99A7-2E28A65604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سه ماهه اول</c:v>
                </c:pt>
                <c:pt idx="1">
                  <c:v>شش ماهه اول</c:v>
                </c:pt>
                <c:pt idx="2">
                  <c:v>نه ماهه اول</c:v>
                </c:pt>
                <c:pt idx="3">
                  <c:v>سالانه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</c:v>
                </c:pt>
                <c:pt idx="1">
                  <c:v>15</c:v>
                </c:pt>
                <c:pt idx="2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A5-413B-99A7-2E28A65604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1138656"/>
        <c:axId val="259357056"/>
      </c:lineChart>
      <c:catAx>
        <c:axId val="34113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259357056"/>
        <c:crosses val="autoZero"/>
        <c:auto val="1"/>
        <c:lblAlgn val="ctr"/>
        <c:lblOffset val="100"/>
        <c:noMultiLvlLbl val="0"/>
      </c:catAx>
      <c:valAx>
        <c:axId val="25935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4113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سه ماهه</c:v>
                </c:pt>
                <c:pt idx="1">
                  <c:v>شش ماهه</c:v>
                </c:pt>
                <c:pt idx="2">
                  <c:v>نه ماهه</c:v>
                </c:pt>
                <c:pt idx="3">
                  <c:v>سالانه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443</c:v>
                </c:pt>
                <c:pt idx="1">
                  <c:v>667</c:v>
                </c:pt>
                <c:pt idx="2">
                  <c:v>1249</c:v>
                </c:pt>
                <c:pt idx="3">
                  <c:v>5609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F2-47B5-9843-EB6D9E8E40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سه ماهه</c:v>
                </c:pt>
                <c:pt idx="1">
                  <c:v>شش ماهه</c:v>
                </c:pt>
                <c:pt idx="2">
                  <c:v>نه ماهه</c:v>
                </c:pt>
                <c:pt idx="3">
                  <c:v>سالانه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623</c:v>
                </c:pt>
                <c:pt idx="1">
                  <c:v>1362</c:v>
                </c:pt>
                <c:pt idx="2">
                  <c:v>2207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F2-47B5-9843-EB6D9E8E400C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31172672"/>
        <c:axId val="181348144"/>
      </c:lineChart>
      <c:catAx>
        <c:axId val="33117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181348144"/>
        <c:crosses val="autoZero"/>
        <c:auto val="1"/>
        <c:lblAlgn val="ctr"/>
        <c:lblOffset val="100"/>
        <c:noMultiLvlLbl val="0"/>
      </c:catAx>
      <c:valAx>
        <c:axId val="181348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311726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13078</c:v>
                </c:pt>
                <c:pt idx="1">
                  <c:v>12463</c:v>
                </c:pt>
                <c:pt idx="2">
                  <c:v>10750</c:v>
                </c:pt>
                <c:pt idx="3">
                  <c:v>11878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3D-45B9-AE42-DE0D01122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11423</c:v>
                </c:pt>
                <c:pt idx="1">
                  <c:v>12365</c:v>
                </c:pt>
                <c:pt idx="2">
                  <c:v>17570</c:v>
                </c:pt>
                <c:pt idx="3">
                  <c:v>23378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3D-45B9-AE42-DE0D0112220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1137408"/>
        <c:axId val="341139904"/>
      </c:lineChart>
      <c:catAx>
        <c:axId val="34113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41139904"/>
        <c:crosses val="autoZero"/>
        <c:auto val="1"/>
        <c:lblAlgn val="ctr"/>
        <c:lblOffset val="100"/>
        <c:noMultiLvlLbl val="0"/>
      </c:catAx>
      <c:valAx>
        <c:axId val="341139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411374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13078</c:v>
                </c:pt>
                <c:pt idx="1">
                  <c:v>12463</c:v>
                </c:pt>
                <c:pt idx="2">
                  <c:v>10750</c:v>
                </c:pt>
                <c:pt idx="3">
                  <c:v>11878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3D-45B9-AE42-DE0D0112220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بهار</c:v>
                </c:pt>
                <c:pt idx="1">
                  <c:v>تابستان</c:v>
                </c:pt>
                <c:pt idx="2">
                  <c:v>پاییز</c:v>
                </c:pt>
                <c:pt idx="3">
                  <c:v>زمستان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11423</c:v>
                </c:pt>
                <c:pt idx="1">
                  <c:v>12365</c:v>
                </c:pt>
                <c:pt idx="2">
                  <c:v>17570</c:v>
                </c:pt>
                <c:pt idx="3">
                  <c:v>23378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3D-45B9-AE42-DE0D0112220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1137408"/>
        <c:axId val="341139904"/>
      </c:lineChart>
      <c:catAx>
        <c:axId val="34113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41139904"/>
        <c:crosses val="autoZero"/>
        <c:auto val="1"/>
        <c:lblAlgn val="ctr"/>
        <c:lblOffset val="100"/>
        <c:noMultiLvlLbl val="0"/>
      </c:catAx>
      <c:valAx>
        <c:axId val="341139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4113740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1402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سه ماهه اول</c:v>
                </c:pt>
                <c:pt idx="1">
                  <c:v>شش ماهه اول</c:v>
                </c:pt>
                <c:pt idx="2">
                  <c:v>نه ماهه اول</c:v>
                </c:pt>
                <c:pt idx="3">
                  <c:v>سالانه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</c:v>
                </c:pt>
                <c:pt idx="1">
                  <c:v>15</c:v>
                </c:pt>
                <c:pt idx="2">
                  <c:v>20</c:v>
                </c:pt>
                <c:pt idx="3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1A5-413B-99A7-2E28A656044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1403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a-I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سه ماهه اول</c:v>
                </c:pt>
                <c:pt idx="1">
                  <c:v>شش ماهه اول</c:v>
                </c:pt>
                <c:pt idx="2">
                  <c:v>نه ماهه اول</c:v>
                </c:pt>
                <c:pt idx="3">
                  <c:v>سالانه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27</c:v>
                </c:pt>
                <c:pt idx="1">
                  <c:v>20</c:v>
                </c:pt>
                <c:pt idx="2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1A5-413B-99A7-2E28A6560443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1138656"/>
        <c:axId val="259357056"/>
      </c:lineChart>
      <c:catAx>
        <c:axId val="341138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259357056"/>
        <c:crosses val="autoZero"/>
        <c:auto val="1"/>
        <c:lblAlgn val="ctr"/>
        <c:lblOffset val="100"/>
        <c:noMultiLvlLbl val="0"/>
      </c:catAx>
      <c:valAx>
        <c:axId val="259357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  <c:crossAx val="34113865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a-IR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a-I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a-I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14911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5714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944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771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613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9260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6804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352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445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8703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658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064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7761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255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988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094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1F77E-B66C-4C92-8828-A47D1B38CB59}" type="datetimeFigureOut">
              <a:rPr lang="fa-IR" smtClean="0"/>
              <a:t>09/29/1446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6A86FF-B355-4491-8676-414F93B3CAD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425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بسم الله الرحمن الرحیم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تحلیل بنیادی شرکت صنایع مس </a:t>
            </a:r>
            <a:r>
              <a:rPr lang="fa-IR" sz="2000" smtClean="0">
                <a:solidFill>
                  <a:schemeClr val="accent2">
                    <a:lumMod val="75000"/>
                  </a:schemeClr>
                </a:solidFill>
              </a:rPr>
              <a:t>شهید باهنر(فباهنر)</a:t>
            </a:r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73" y="1465689"/>
            <a:ext cx="6564086" cy="437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5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روند ارزش بازار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5532661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6369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3861" y="-185177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مطالبات به دارایی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15712434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480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accent2">
                    <a:lumMod val="75000"/>
                  </a:schemeClr>
                </a:solidFill>
              </a:rPr>
              <a:t>روند حاشیه سود </a:t>
            </a:r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خالص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67295106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06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6556" y="-281100"/>
            <a:ext cx="7297299" cy="978746"/>
          </a:xfrm>
        </p:spPr>
        <p:txBody>
          <a:bodyPr/>
          <a:lstStyle/>
          <a:p>
            <a:pPr algn="ctr"/>
            <a:r>
              <a:rPr lang="fa-IR" sz="2400" dirty="0">
                <a:solidFill>
                  <a:schemeClr val="accent2">
                    <a:lumMod val="75000"/>
                  </a:schemeClr>
                </a:solidFill>
              </a:rPr>
              <a:t>آخرین اطلاعات بنیادی شرکت به تاریخ اسفند </a:t>
            </a:r>
            <a:r>
              <a:rPr lang="fa-IR" sz="2400" dirty="0" smtClean="0">
                <a:solidFill>
                  <a:schemeClr val="accent2">
                    <a:lumMod val="75000"/>
                  </a:schemeClr>
                </a:solidFill>
              </a:rPr>
              <a:t>1403</a:t>
            </a:r>
            <a:endParaRPr lang="fa-I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339761" y="5192970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200000"/>
              </a:lnSpc>
            </a:pP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</a:rPr>
              <a:t>براورد فروش تا انتهای سال:23692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P/E FORWARD:6.82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P/S FORWARD:1.06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P/A:1.58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P/B:4.28</a:t>
            </a:r>
            <a:endParaRPr lang="fa-I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ROE:62%</a:t>
            </a:r>
          </a:p>
          <a:p>
            <a:pPr>
              <a:lnSpc>
                <a:spcPct val="200000"/>
              </a:lnSpc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ROA:23%</a:t>
            </a:r>
            <a:endParaRPr lang="fa-I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2343"/>
            <a:ext cx="1175657" cy="1175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92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619234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fa-IR" sz="2800" b="1" dirty="0" smtClean="0">
                <a:solidFill>
                  <a:schemeClr val="accent2">
                    <a:lumMod val="75000"/>
                  </a:schemeClr>
                </a:solidFill>
              </a:rPr>
              <a:t>با تشکر از حسن توجه شما</a:t>
            </a:r>
          </a:p>
          <a:p>
            <a:pPr algn="ctr"/>
            <a:endParaRPr lang="fa-I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fa-IR" sz="2800" b="1" dirty="0" smtClean="0">
                <a:solidFill>
                  <a:schemeClr val="accent2">
                    <a:lumMod val="75000"/>
                  </a:schemeClr>
                </a:solidFill>
              </a:rPr>
              <a:t>نام تحلیلگر: مهدی بابایی</a:t>
            </a:r>
          </a:p>
          <a:p>
            <a:pPr algn="ctr"/>
            <a:endParaRPr lang="fa-I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fa-IR" sz="2800" b="1" dirty="0" smtClean="0">
                <a:solidFill>
                  <a:schemeClr val="accent2">
                    <a:lumMod val="75000"/>
                  </a:schemeClr>
                </a:solidFill>
              </a:rPr>
              <a:t>تاریخ :اسفند ماه 1403</a:t>
            </a:r>
            <a:endParaRPr lang="fa-I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20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تاریخچه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240972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4807132"/>
            <a:ext cx="8250888" cy="12670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fa-I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شرکت صنایع مس شهید باهنر در نزدیکی بزرگترین معادن مس خاورمیانه و در دوازده کیلومتری شهر کرمان در سال </a:t>
            </a: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</a:rPr>
              <a:t>1370 به عنوانبزرگترین </a:t>
            </a: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مجتمع صنعتی ارتباط دهنده معادن مس و روی کشور با صنایع </a:t>
            </a: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</a:rPr>
              <a:t>تولیدی مشتمل </a:t>
            </a: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بر شش کارخانه کارخانه ذوب و ریخته </a:t>
            </a: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</a:rPr>
              <a:t>گری،کارخانه نورد،کارخانه </a:t>
            </a: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اکستروژن و </a:t>
            </a: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</a:rPr>
              <a:t>کشش،کارخانه </a:t>
            </a: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تولید لوله </a:t>
            </a: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</a:rPr>
              <a:t>مسی،کارخانه </a:t>
            </a: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سکه </a:t>
            </a:r>
            <a:r>
              <a:rPr lang="fa-IR" sz="2000" dirty="0" smtClean="0">
                <a:solidFill>
                  <a:schemeClr val="tx2">
                    <a:lumMod val="75000"/>
                  </a:schemeClr>
                </a:solidFill>
              </a:rPr>
              <a:t>زنی و کارخانه باسبار تشکل یافته است</a:t>
            </a:r>
          </a:p>
          <a:p>
            <a:pPr>
              <a:lnSpc>
                <a:spcPct val="150000"/>
              </a:lnSpc>
            </a:pPr>
            <a:r>
              <a:rPr lang="fa-IR" sz="2000" dirty="0">
                <a:solidFill>
                  <a:schemeClr val="tx2">
                    <a:lumMod val="75000"/>
                  </a:schemeClr>
                </a:solidFill>
              </a:rPr>
              <a:t>این شرکت گسترده ترین محصولات مسی و آلیاژهای آنرا به صورت ورق (شامل کویل، تسمه و فویل)، لوله (به صورت شاخه، کویل و پن کیک) و مقاطع (شامل سه گوش، چهار گوش، شش گوش و میلگرد توپر و توخالی) تولید میکند</a:t>
            </a:r>
            <a:endParaRPr lang="fa-I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fa-I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38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smtClean="0">
                <a:solidFill>
                  <a:schemeClr val="accent2">
                    <a:lumMod val="75000"/>
                  </a:schemeClr>
                </a:solidFill>
              </a:rPr>
              <a:t>موارد کاربرد فلز مس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42026301"/>
              </p:ext>
            </p:extLst>
          </p:nvPr>
        </p:nvGraphicFramePr>
        <p:xfrm>
          <a:off x="1175657" y="947660"/>
          <a:ext cx="8657660" cy="5746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6009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عوامل موثر بر عرضه و تقاضای مس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689573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200000"/>
              </a:lnSpc>
            </a:pPr>
            <a:r>
              <a:rPr lang="fa-IR" sz="2000" dirty="0" smtClean="0">
                <a:solidFill>
                  <a:schemeClr val="tx1"/>
                </a:solidFill>
              </a:rPr>
              <a:t>1-رکود و رونق اقتصاد جهانی</a:t>
            </a:r>
          </a:p>
          <a:p>
            <a:pPr>
              <a:lnSpc>
                <a:spcPct val="200000"/>
              </a:lnSpc>
            </a:pPr>
            <a:r>
              <a:rPr lang="fa-IR" sz="2000" dirty="0" smtClean="0">
                <a:solidFill>
                  <a:schemeClr val="tx1"/>
                </a:solidFill>
              </a:rPr>
              <a:t>2-سیاست های جهانی در قبال انرژی های تجدید پذیر  تولید خودروهای برقی</a:t>
            </a:r>
          </a:p>
          <a:p>
            <a:pPr>
              <a:lnSpc>
                <a:spcPct val="200000"/>
              </a:lnSpc>
            </a:pPr>
            <a:r>
              <a:rPr lang="fa-IR" sz="2000" dirty="0" smtClean="0">
                <a:solidFill>
                  <a:schemeClr val="tx1"/>
                </a:solidFill>
              </a:rPr>
              <a:t>3-مالیات و سایر هزینه های استخراج از معادن مانند هزینه ی برق</a:t>
            </a:r>
            <a:endParaRPr lang="fa-IR" sz="20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0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ترکیب سهامداران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174365857"/>
              </p:ext>
            </p:extLst>
          </p:nvPr>
        </p:nvGraphicFramePr>
        <p:xfrm>
          <a:off x="1175657" y="947660"/>
          <a:ext cx="8657660" cy="5746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108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روند فروش ماهیانه شرکت 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440122233"/>
              </p:ext>
            </p:extLst>
          </p:nvPr>
        </p:nvGraphicFramePr>
        <p:xfrm>
          <a:off x="1507067" y="760064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324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-105227"/>
            <a:ext cx="7297299" cy="978746"/>
          </a:xfrm>
        </p:spPr>
        <p:txBody>
          <a:bodyPr/>
          <a:lstStyle/>
          <a:p>
            <a:r>
              <a:rPr lang="fa-IR" sz="2800" dirty="0">
                <a:solidFill>
                  <a:schemeClr val="accent2">
                    <a:lumMod val="75000"/>
                  </a:schemeClr>
                </a:solidFill>
              </a:rPr>
              <a:t>روند حاشیه سود </a:t>
            </a:r>
            <a:r>
              <a:rPr lang="fa-IR" sz="2800" dirty="0" smtClean="0">
                <a:solidFill>
                  <a:schemeClr val="accent2">
                    <a:lumMod val="75000"/>
                  </a:schemeClr>
                </a:solidFill>
              </a:rPr>
              <a:t>عملیاتی شرکت(به درصد)</a:t>
            </a:r>
            <a:endParaRPr lang="fa-I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8111962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3697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accent2">
                    <a:lumMod val="75000"/>
                  </a:schemeClr>
                </a:solidFill>
              </a:rPr>
              <a:t>روند حاشیه سود </a:t>
            </a:r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خالص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78832099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090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77855"/>
            <a:ext cx="7297299" cy="978746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chemeClr val="accent2">
                    <a:lumMod val="75000"/>
                  </a:schemeClr>
                </a:solidFill>
              </a:rPr>
              <a:t>روند سود سازی شرکت</a:t>
            </a:r>
            <a:endParaRPr lang="fa-IR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59" y="1463040"/>
            <a:ext cx="4868514" cy="471569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30272" y="283997"/>
            <a:ext cx="8250888" cy="9787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fa-IR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8286"/>
            <a:ext cx="1175657" cy="783771"/>
          </a:xfrm>
          <a:prstGeom prst="rect">
            <a:avLst/>
          </a:prstGeom>
        </p:spPr>
      </p:pic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96227235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0785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1715</TotalTime>
  <Words>246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Tahoma</vt:lpstr>
      <vt:lpstr>Trebuchet MS</vt:lpstr>
      <vt:lpstr>Wingdings 3</vt:lpstr>
      <vt:lpstr>Facet</vt:lpstr>
      <vt:lpstr>بسم الله الرحمن الرحیم</vt:lpstr>
      <vt:lpstr>تاریخچه شرکت</vt:lpstr>
      <vt:lpstr>موارد کاربرد فلز مس</vt:lpstr>
      <vt:lpstr>عوامل موثر بر عرضه و تقاضای مس</vt:lpstr>
      <vt:lpstr>ترکیب سهامداران شرکت</vt:lpstr>
      <vt:lpstr>روند فروش ماهیانه شرکت </vt:lpstr>
      <vt:lpstr>روند حاشیه سود عملیاتی شرکت(به درصد)</vt:lpstr>
      <vt:lpstr>روند حاشیه سود خالص شرکت</vt:lpstr>
      <vt:lpstr>روند سود سازی شرکت</vt:lpstr>
      <vt:lpstr>روند ارزش بازار شرکت</vt:lpstr>
      <vt:lpstr>مطالبات به دارایی شرکت</vt:lpstr>
      <vt:lpstr>روند حاشیه سود خالص شرکت</vt:lpstr>
      <vt:lpstr>آخرین اطلاعات بنیادی شرکت به تاریخ اسفند 1403</vt:lpstr>
      <vt:lpstr>PowerPoint Presentation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RePack by Diakov</dc:creator>
  <cp:lastModifiedBy>RePack by Diakov</cp:lastModifiedBy>
  <cp:revision>34</cp:revision>
  <dcterms:created xsi:type="dcterms:W3CDTF">2025-03-14T07:30:45Z</dcterms:created>
  <dcterms:modified xsi:type="dcterms:W3CDTF">2025-03-28T09:40:54Z</dcterms:modified>
</cp:coreProperties>
</file>