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80" r:id="rId19"/>
    <p:sldId id="272" r:id="rId20"/>
    <p:sldId id="273" r:id="rId21"/>
    <p:sldId id="274" r:id="rId22"/>
    <p:sldId id="281" r:id="rId23"/>
    <p:sldId id="275" r:id="rId24"/>
    <p:sldId id="276" r:id="rId25"/>
    <p:sldId id="277" r:id="rId26"/>
    <p:sldId id="282" r:id="rId27"/>
    <p:sldId id="278"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4" d="100"/>
          <a:sy n="104"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lireza\Desktop\&#1601;&#1576;&#1575;&#1607;&#1606;&#1585;%202.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lireza\Desktop\&#1601;&#1576;&#1575;&#1607;&#1606;&#1585;%20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lireza\Desktop\&#1601;&#1576;&#1575;&#1607;&#1606;&#1585;%20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lireza\Desktop\&#1601;&#1576;&#1575;&#1607;&#1606;&#1585;%20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lireza\Desktop\&#1601;&#1576;&#1575;&#1607;&#1606;&#1585;%20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ireza\Desktop\&#1601;&#1576;&#1575;&#1607;&#1606;&#1585;%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a-IR">
                <a:cs typeface="B Nazanin" panose="00000400000000000000" pitchFamily="2" charset="-78"/>
              </a:rPr>
              <a:t>سهامداران</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FA0-443A-9A22-E8196426AC6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FA0-443A-9A22-E8196426AC6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سهامداران!$J$7:$K$7</c:f>
              <c:strCache>
                <c:ptCount val="2"/>
                <c:pt idx="0">
                  <c:v>شرکت سرمایه گذاری صدر تامین</c:v>
                </c:pt>
                <c:pt idx="1">
                  <c:v>شخص حقیقی</c:v>
                </c:pt>
              </c:strCache>
            </c:strRef>
          </c:cat>
          <c:val>
            <c:numRef>
              <c:f>سهامداران!$J$8:$K$8</c:f>
              <c:numCache>
                <c:formatCode>General</c:formatCode>
                <c:ptCount val="2"/>
                <c:pt idx="0">
                  <c:v>72.096000000000004</c:v>
                </c:pt>
                <c:pt idx="1">
                  <c:v>1.7889999999999999</c:v>
                </c:pt>
              </c:numCache>
            </c:numRef>
          </c:val>
          <c:extLst>
            <c:ext xmlns:c16="http://schemas.microsoft.com/office/drawing/2014/chart" uri="{C3380CC4-5D6E-409C-BE32-E72D297353CC}">
              <c16:uniqueId val="{00000004-EFA0-443A-9A22-E8196426AC68}"/>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6951594843747995"/>
          <c:y val="0.49646368087584819"/>
          <c:w val="0.20144509522516582"/>
          <c:h val="8.341129267723518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B Nazanin" panose="000004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حاشیه سود خالص</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خالص'!$B$2:$E$2</c:f>
              <c:numCache>
                <c:formatCode>General</c:formatCode>
                <c:ptCount val="4"/>
                <c:pt idx="2" formatCode="0%">
                  <c:v>0.158025</c:v>
                </c:pt>
                <c:pt idx="3" formatCode="0%">
                  <c:v>0.14533799999999999</c:v>
                </c:pt>
              </c:numCache>
            </c:numRef>
          </c:val>
          <c:extLst>
            <c:ext xmlns:c16="http://schemas.microsoft.com/office/drawing/2014/chart" uri="{C3380CC4-5D6E-409C-BE32-E72D297353CC}">
              <c16:uniqueId val="{00000000-1374-4BCA-BCB6-EBC4DF0CBD96}"/>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خالص'!$B$3:$E$3</c:f>
              <c:numCache>
                <c:formatCode>0%</c:formatCode>
                <c:ptCount val="4"/>
                <c:pt idx="0">
                  <c:v>0.15184</c:v>
                </c:pt>
                <c:pt idx="1">
                  <c:v>0.167242</c:v>
                </c:pt>
                <c:pt idx="2">
                  <c:v>0.16306100000000001</c:v>
                </c:pt>
                <c:pt idx="3">
                  <c:v>0.19187100000000001</c:v>
                </c:pt>
              </c:numCache>
            </c:numRef>
          </c:val>
          <c:extLst>
            <c:ext xmlns:c16="http://schemas.microsoft.com/office/drawing/2014/chart" uri="{C3380CC4-5D6E-409C-BE32-E72D297353CC}">
              <c16:uniqueId val="{00000001-1374-4BCA-BCB6-EBC4DF0CBD96}"/>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خالص'!$B$4:$E$4</c:f>
              <c:numCache>
                <c:formatCode>0%</c:formatCode>
                <c:ptCount val="4"/>
                <c:pt idx="0">
                  <c:v>0.19414799999999999</c:v>
                </c:pt>
                <c:pt idx="1">
                  <c:v>0.1923</c:v>
                </c:pt>
                <c:pt idx="2">
                  <c:v>0.198271</c:v>
                </c:pt>
                <c:pt idx="3">
                  <c:v>0.228575</c:v>
                </c:pt>
              </c:numCache>
            </c:numRef>
          </c:val>
          <c:extLst>
            <c:ext xmlns:c16="http://schemas.microsoft.com/office/drawing/2014/chart" uri="{C3380CC4-5D6E-409C-BE32-E72D297353CC}">
              <c16:uniqueId val="{00000002-1374-4BCA-BCB6-EBC4DF0CBD96}"/>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خالص'!$B$5:$E$5</c:f>
              <c:numCache>
                <c:formatCode>0%</c:formatCode>
                <c:ptCount val="4"/>
                <c:pt idx="0">
                  <c:v>0.233455</c:v>
                </c:pt>
                <c:pt idx="1">
                  <c:v>0.23111799999999999</c:v>
                </c:pt>
                <c:pt idx="2">
                  <c:v>0.23884</c:v>
                </c:pt>
                <c:pt idx="3">
                  <c:v>0.21443100000000001</c:v>
                </c:pt>
              </c:numCache>
            </c:numRef>
          </c:val>
          <c:extLst>
            <c:ext xmlns:c16="http://schemas.microsoft.com/office/drawing/2014/chart" uri="{C3380CC4-5D6E-409C-BE32-E72D297353CC}">
              <c16:uniqueId val="{00000003-1374-4BCA-BCB6-EBC4DF0CBD96}"/>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خالص'!$B$6:$E$6</c:f>
              <c:numCache>
                <c:formatCode>0%</c:formatCode>
                <c:ptCount val="4"/>
                <c:pt idx="0">
                  <c:v>0.20721899999999999</c:v>
                </c:pt>
                <c:pt idx="1">
                  <c:v>0.24191499999999999</c:v>
                </c:pt>
                <c:pt idx="2">
                  <c:v>0.196245</c:v>
                </c:pt>
                <c:pt idx="3">
                  <c:v>0.23382677560930201</c:v>
                </c:pt>
              </c:numCache>
            </c:numRef>
          </c:val>
          <c:extLst>
            <c:ext xmlns:c16="http://schemas.microsoft.com/office/drawing/2014/chart" uri="{C3380CC4-5D6E-409C-BE32-E72D297353CC}">
              <c16:uniqueId val="{00000004-1374-4BCA-BCB6-EBC4DF0CBD96}"/>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خالص'!$B$7:$E$7</c:f>
              <c:numCache>
                <c:formatCode>0%</c:formatCode>
                <c:ptCount val="4"/>
                <c:pt idx="0">
                  <c:v>0.213201</c:v>
                </c:pt>
                <c:pt idx="1">
                  <c:v>0.219973</c:v>
                </c:pt>
                <c:pt idx="2">
                  <c:v>0.180642</c:v>
                </c:pt>
                <c:pt idx="3">
                  <c:v>7.666955212639133E-2</c:v>
                </c:pt>
              </c:numCache>
            </c:numRef>
          </c:val>
          <c:extLst>
            <c:ext xmlns:c16="http://schemas.microsoft.com/office/drawing/2014/chart" uri="{C3380CC4-5D6E-409C-BE32-E72D297353CC}">
              <c16:uniqueId val="{00000005-1374-4BCA-BCB6-EBC4DF0CBD96}"/>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خالص'!$B$8:$E$8</c:f>
              <c:numCache>
                <c:formatCode>0%</c:formatCode>
                <c:ptCount val="4"/>
                <c:pt idx="0">
                  <c:v>7.8334000000000001E-2</c:v>
                </c:pt>
                <c:pt idx="1">
                  <c:v>6.7450999999999997E-2</c:v>
                </c:pt>
                <c:pt idx="2">
                  <c:v>9.6176999999999999E-2</c:v>
                </c:pt>
                <c:pt idx="3">
                  <c:v>0.10494100000000001</c:v>
                </c:pt>
              </c:numCache>
            </c:numRef>
          </c:val>
          <c:extLst>
            <c:ext xmlns:c16="http://schemas.microsoft.com/office/drawing/2014/chart" uri="{C3380CC4-5D6E-409C-BE32-E72D297353CC}">
              <c16:uniqueId val="{00000006-1374-4BCA-BCB6-EBC4DF0CBD96}"/>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خالص'!$B$9:$E$9</c:f>
              <c:numCache>
                <c:formatCode>0%</c:formatCode>
                <c:ptCount val="4"/>
                <c:pt idx="0">
                  <c:v>0.12645000000000001</c:v>
                </c:pt>
                <c:pt idx="1">
                  <c:v>0.17113500000000001</c:v>
                </c:pt>
                <c:pt idx="2">
                  <c:v>0.16774800000000001</c:v>
                </c:pt>
                <c:pt idx="3">
                  <c:v>0.133266</c:v>
                </c:pt>
              </c:numCache>
            </c:numRef>
          </c:val>
          <c:extLst>
            <c:ext xmlns:c16="http://schemas.microsoft.com/office/drawing/2014/chart" uri="{C3380CC4-5D6E-409C-BE32-E72D297353CC}">
              <c16:uniqueId val="{00000007-1374-4BCA-BCB6-EBC4DF0CBD96}"/>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خالص'!$B$1:$E$1</c:f>
              <c:strCache>
                <c:ptCount val="4"/>
                <c:pt idx="0">
                  <c:v>12ماهه</c:v>
                </c:pt>
                <c:pt idx="1">
                  <c:v>9ماهه</c:v>
                </c:pt>
                <c:pt idx="2">
                  <c:v>6ماهه</c:v>
                </c:pt>
                <c:pt idx="3">
                  <c:v>3ماهه</c:v>
                </c:pt>
              </c:strCache>
            </c:strRef>
          </c:cat>
          <c:val>
            <c:numRef>
              <c:f>'حاشیه سود خالص'!$B$10:$E$10</c:f>
              <c:numCache>
                <c:formatCode>0%</c:formatCode>
                <c:ptCount val="4"/>
                <c:pt idx="0">
                  <c:v>0.100372</c:v>
                </c:pt>
                <c:pt idx="1">
                  <c:v>3.5277000000000003E-2</c:v>
                </c:pt>
                <c:pt idx="2">
                  <c:v>2.0948000000000001E-2</c:v>
                </c:pt>
                <c:pt idx="3">
                  <c:v>2.9281999999999999E-2</c:v>
                </c:pt>
              </c:numCache>
            </c:numRef>
          </c:val>
          <c:extLst>
            <c:ext xmlns:c16="http://schemas.microsoft.com/office/drawing/2014/chart" uri="{C3380CC4-5D6E-409C-BE32-E72D297353CC}">
              <c16:uniqueId val="{00000008-1374-4BCA-BCB6-EBC4DF0CBD96}"/>
            </c:ext>
          </c:extLst>
        </c:ser>
        <c:dLbls>
          <c:showLegendKey val="0"/>
          <c:showVal val="0"/>
          <c:showCatName val="0"/>
          <c:showSerName val="0"/>
          <c:showPercent val="0"/>
          <c:showBubbleSize val="0"/>
        </c:dLbls>
        <c:gapWidth val="150"/>
        <c:shape val="box"/>
        <c:axId val="382854783"/>
        <c:axId val="382847103"/>
        <c:axId val="0"/>
      </c:bar3DChart>
      <c:catAx>
        <c:axId val="38285478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82847103"/>
        <c:crosses val="autoZero"/>
        <c:auto val="1"/>
        <c:lblAlgn val="ctr"/>
        <c:lblOffset val="100"/>
        <c:noMultiLvlLbl val="0"/>
      </c:catAx>
      <c:valAx>
        <c:axId val="38284710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85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حاشیه سود عملیاتی</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عملیاتی'!$B$2:$E$2</c:f>
              <c:numCache>
                <c:formatCode>General</c:formatCode>
                <c:ptCount val="4"/>
                <c:pt idx="2" formatCode="0%">
                  <c:v>0.20563999999999999</c:v>
                </c:pt>
                <c:pt idx="3" formatCode="0%">
                  <c:v>0.20405400000000001</c:v>
                </c:pt>
              </c:numCache>
            </c:numRef>
          </c:val>
          <c:extLst>
            <c:ext xmlns:c16="http://schemas.microsoft.com/office/drawing/2014/chart" uri="{C3380CC4-5D6E-409C-BE32-E72D297353CC}">
              <c16:uniqueId val="{00000000-7D89-4381-A658-95DF8BB2820D}"/>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عملیاتی'!$B$3:$E$3</c:f>
              <c:numCache>
                <c:formatCode>0%</c:formatCode>
                <c:ptCount val="4"/>
                <c:pt idx="0">
                  <c:v>0.20901600000000001</c:v>
                </c:pt>
                <c:pt idx="1">
                  <c:v>0.23941000000000001</c:v>
                </c:pt>
                <c:pt idx="2">
                  <c:v>0.23622399999999999</c:v>
                </c:pt>
                <c:pt idx="3">
                  <c:v>0.25655299999999998</c:v>
                </c:pt>
              </c:numCache>
            </c:numRef>
          </c:val>
          <c:extLst>
            <c:ext xmlns:c16="http://schemas.microsoft.com/office/drawing/2014/chart" uri="{C3380CC4-5D6E-409C-BE32-E72D297353CC}">
              <c16:uniqueId val="{00000001-7D89-4381-A658-95DF8BB2820D}"/>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عملیاتی'!$B$4:$E$4</c:f>
              <c:numCache>
                <c:formatCode>0%</c:formatCode>
                <c:ptCount val="4"/>
                <c:pt idx="0">
                  <c:v>0.26230999999999999</c:v>
                </c:pt>
                <c:pt idx="1">
                  <c:v>0.24468200000000001</c:v>
                </c:pt>
                <c:pt idx="2">
                  <c:v>0.245749</c:v>
                </c:pt>
                <c:pt idx="3">
                  <c:v>0.27551900000000001</c:v>
                </c:pt>
              </c:numCache>
            </c:numRef>
          </c:val>
          <c:extLst>
            <c:ext xmlns:c16="http://schemas.microsoft.com/office/drawing/2014/chart" uri="{C3380CC4-5D6E-409C-BE32-E72D297353CC}">
              <c16:uniqueId val="{00000002-7D89-4381-A658-95DF8BB2820D}"/>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عملیاتی'!$B$5:$E$5</c:f>
              <c:numCache>
                <c:formatCode>0%</c:formatCode>
                <c:ptCount val="4"/>
                <c:pt idx="0">
                  <c:v>0.27715099999999998</c:v>
                </c:pt>
                <c:pt idx="1">
                  <c:v>0.267598</c:v>
                </c:pt>
                <c:pt idx="2">
                  <c:v>0.28613100000000002</c:v>
                </c:pt>
                <c:pt idx="3">
                  <c:v>0.25922400000000001</c:v>
                </c:pt>
              </c:numCache>
            </c:numRef>
          </c:val>
          <c:extLst>
            <c:ext xmlns:c16="http://schemas.microsoft.com/office/drawing/2014/chart" uri="{C3380CC4-5D6E-409C-BE32-E72D297353CC}">
              <c16:uniqueId val="{00000003-7D89-4381-A658-95DF8BB2820D}"/>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عملیاتی'!$B$6:$E$6</c:f>
              <c:numCache>
                <c:formatCode>0%</c:formatCode>
                <c:ptCount val="4"/>
                <c:pt idx="0">
                  <c:v>0.25398300000000001</c:v>
                </c:pt>
                <c:pt idx="1">
                  <c:v>0.31071900000000002</c:v>
                </c:pt>
                <c:pt idx="2">
                  <c:v>0.25506800000000002</c:v>
                </c:pt>
                <c:pt idx="3">
                  <c:v>0.27952351679147991</c:v>
                </c:pt>
              </c:numCache>
            </c:numRef>
          </c:val>
          <c:extLst>
            <c:ext xmlns:c16="http://schemas.microsoft.com/office/drawing/2014/chart" uri="{C3380CC4-5D6E-409C-BE32-E72D297353CC}">
              <c16:uniqueId val="{00000004-7D89-4381-A658-95DF8BB2820D}"/>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عملیاتی'!$B$7:$E$7</c:f>
              <c:numCache>
                <c:formatCode>0%</c:formatCode>
                <c:ptCount val="4"/>
                <c:pt idx="0">
                  <c:v>0.248168</c:v>
                </c:pt>
                <c:pt idx="1">
                  <c:v>0.27273399999999998</c:v>
                </c:pt>
                <c:pt idx="2">
                  <c:v>0.232598</c:v>
                </c:pt>
                <c:pt idx="3">
                  <c:v>0.12943764190036841</c:v>
                </c:pt>
              </c:numCache>
            </c:numRef>
          </c:val>
          <c:extLst>
            <c:ext xmlns:c16="http://schemas.microsoft.com/office/drawing/2014/chart" uri="{C3380CC4-5D6E-409C-BE32-E72D297353CC}">
              <c16:uniqueId val="{00000005-7D89-4381-A658-95DF8BB2820D}"/>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عملیاتی'!$B$8:$E$8</c:f>
              <c:numCache>
                <c:formatCode>0%</c:formatCode>
                <c:ptCount val="4"/>
                <c:pt idx="0">
                  <c:v>0.13584099999999999</c:v>
                </c:pt>
                <c:pt idx="1">
                  <c:v>0.115505</c:v>
                </c:pt>
                <c:pt idx="2">
                  <c:v>0.152972</c:v>
                </c:pt>
                <c:pt idx="3">
                  <c:v>0.16600999999999999</c:v>
                </c:pt>
              </c:numCache>
            </c:numRef>
          </c:val>
          <c:extLst>
            <c:ext xmlns:c16="http://schemas.microsoft.com/office/drawing/2014/chart" uri="{C3380CC4-5D6E-409C-BE32-E72D297353CC}">
              <c16:uniqueId val="{00000006-7D89-4381-A658-95DF8BB2820D}"/>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عملیاتی'!$B$9:$E$9</c:f>
              <c:numCache>
                <c:formatCode>0%</c:formatCode>
                <c:ptCount val="4"/>
                <c:pt idx="0">
                  <c:v>0.16342699999999999</c:v>
                </c:pt>
                <c:pt idx="1">
                  <c:v>0.17462900000000001</c:v>
                </c:pt>
                <c:pt idx="2">
                  <c:v>0.161361</c:v>
                </c:pt>
                <c:pt idx="3">
                  <c:v>0.122268</c:v>
                </c:pt>
              </c:numCache>
            </c:numRef>
          </c:val>
          <c:extLst>
            <c:ext xmlns:c16="http://schemas.microsoft.com/office/drawing/2014/chart" uri="{C3380CC4-5D6E-409C-BE32-E72D297353CC}">
              <c16:uniqueId val="{00000007-7D89-4381-A658-95DF8BB2820D}"/>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'حاشیه سود عملیاتی'!$B$1:$E$1</c:f>
              <c:strCache>
                <c:ptCount val="4"/>
                <c:pt idx="0">
                  <c:v>12ماهه</c:v>
                </c:pt>
                <c:pt idx="1">
                  <c:v>9ماهه</c:v>
                </c:pt>
                <c:pt idx="2">
                  <c:v>6ماهه</c:v>
                </c:pt>
                <c:pt idx="3">
                  <c:v>3ماهه</c:v>
                </c:pt>
              </c:strCache>
            </c:strRef>
          </c:cat>
          <c:val>
            <c:numRef>
              <c:f>'حاشیه سود عملیاتی'!$B$10:$E$10</c:f>
              <c:numCache>
                <c:formatCode>0%</c:formatCode>
                <c:ptCount val="4"/>
                <c:pt idx="0">
                  <c:v>0.11175300000000001</c:v>
                </c:pt>
                <c:pt idx="1">
                  <c:v>7.5164999999999996E-2</c:v>
                </c:pt>
                <c:pt idx="2">
                  <c:v>5.8541999999999997E-2</c:v>
                </c:pt>
                <c:pt idx="3">
                  <c:v>6.4401E-2</c:v>
                </c:pt>
              </c:numCache>
            </c:numRef>
          </c:val>
          <c:extLst>
            <c:ext xmlns:c16="http://schemas.microsoft.com/office/drawing/2014/chart" uri="{C3380CC4-5D6E-409C-BE32-E72D297353CC}">
              <c16:uniqueId val="{00000008-7D89-4381-A658-95DF8BB2820D}"/>
            </c:ext>
          </c:extLst>
        </c:ser>
        <c:dLbls>
          <c:showLegendKey val="0"/>
          <c:showVal val="0"/>
          <c:showCatName val="0"/>
          <c:showSerName val="0"/>
          <c:showPercent val="0"/>
          <c:showBubbleSize val="0"/>
        </c:dLbls>
        <c:gapWidth val="150"/>
        <c:shape val="box"/>
        <c:axId val="634001743"/>
        <c:axId val="633996943"/>
        <c:axId val="0"/>
      </c:bar3DChart>
      <c:catAx>
        <c:axId val="63400174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633996943"/>
        <c:crosses val="autoZero"/>
        <c:auto val="1"/>
        <c:lblAlgn val="ctr"/>
        <c:lblOffset val="100"/>
        <c:noMultiLvlLbl val="0"/>
      </c:catAx>
      <c:valAx>
        <c:axId val="63399694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34001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ROA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ROA!$B$2:$E$2</c:f>
              <c:numCache>
                <c:formatCode>General</c:formatCode>
                <c:ptCount val="4"/>
                <c:pt idx="2" formatCode="0%">
                  <c:v>0.212259</c:v>
                </c:pt>
                <c:pt idx="3" formatCode="0%">
                  <c:v>0.17301800000000001</c:v>
                </c:pt>
              </c:numCache>
            </c:numRef>
          </c:val>
          <c:extLst>
            <c:ext xmlns:c16="http://schemas.microsoft.com/office/drawing/2014/chart" uri="{C3380CC4-5D6E-409C-BE32-E72D297353CC}">
              <c16:uniqueId val="{00000000-01A1-4C24-A5D9-6F08536F56BD}"/>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ROA!$B$3:$E$3</c:f>
              <c:numCache>
                <c:formatCode>0%</c:formatCode>
                <c:ptCount val="4"/>
                <c:pt idx="0">
                  <c:v>0.19108700000000001</c:v>
                </c:pt>
                <c:pt idx="1">
                  <c:v>0.16550999999999999</c:v>
                </c:pt>
                <c:pt idx="2">
                  <c:v>0.15363199999999999</c:v>
                </c:pt>
                <c:pt idx="3">
                  <c:v>0.15229000000000001</c:v>
                </c:pt>
              </c:numCache>
            </c:numRef>
          </c:val>
          <c:extLst>
            <c:ext xmlns:c16="http://schemas.microsoft.com/office/drawing/2014/chart" uri="{C3380CC4-5D6E-409C-BE32-E72D297353CC}">
              <c16:uniqueId val="{00000001-01A1-4C24-A5D9-6F08536F56BD}"/>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ROA!$B$4:$E$4</c:f>
              <c:numCache>
                <c:formatCode>0%</c:formatCode>
                <c:ptCount val="4"/>
                <c:pt idx="0">
                  <c:v>0.205154</c:v>
                </c:pt>
                <c:pt idx="1">
                  <c:v>0.22129199999999999</c:v>
                </c:pt>
                <c:pt idx="2">
                  <c:v>0.212695</c:v>
                </c:pt>
                <c:pt idx="3">
                  <c:v>0.18946299999999999</c:v>
                </c:pt>
              </c:numCache>
            </c:numRef>
          </c:val>
          <c:extLst>
            <c:ext xmlns:c16="http://schemas.microsoft.com/office/drawing/2014/chart" uri="{C3380CC4-5D6E-409C-BE32-E72D297353CC}">
              <c16:uniqueId val="{00000002-01A1-4C24-A5D9-6F08536F56BD}"/>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ROA!$B$5:$E$5</c:f>
              <c:numCache>
                <c:formatCode>0%</c:formatCode>
                <c:ptCount val="4"/>
                <c:pt idx="0">
                  <c:v>0.25632100000000002</c:v>
                </c:pt>
                <c:pt idx="1">
                  <c:v>0.194887</c:v>
                </c:pt>
                <c:pt idx="2">
                  <c:v>0.17019999999999999</c:v>
                </c:pt>
                <c:pt idx="3">
                  <c:v>0.16764899999999999</c:v>
                </c:pt>
              </c:numCache>
            </c:numRef>
          </c:val>
          <c:extLst>
            <c:ext xmlns:c16="http://schemas.microsoft.com/office/drawing/2014/chart" uri="{C3380CC4-5D6E-409C-BE32-E72D297353CC}">
              <c16:uniqueId val="{00000003-01A1-4C24-A5D9-6F08536F56BD}"/>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ROA!$B$6:$E$6</c:f>
              <c:numCache>
                <c:formatCode>0%</c:formatCode>
                <c:ptCount val="4"/>
                <c:pt idx="0">
                  <c:v>0.24642800000000001</c:v>
                </c:pt>
                <c:pt idx="1">
                  <c:v>0.237405</c:v>
                </c:pt>
                <c:pt idx="2">
                  <c:v>0.17766499999999999</c:v>
                </c:pt>
                <c:pt idx="3">
                  <c:v>0.1714934464677948</c:v>
                </c:pt>
              </c:numCache>
            </c:numRef>
          </c:val>
          <c:extLst>
            <c:ext xmlns:c16="http://schemas.microsoft.com/office/drawing/2014/chart" uri="{C3380CC4-5D6E-409C-BE32-E72D297353CC}">
              <c16:uniqueId val="{00000004-01A1-4C24-A5D9-6F08536F56BD}"/>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ROA!$B$7:$E$7</c:f>
              <c:numCache>
                <c:formatCode>0%</c:formatCode>
                <c:ptCount val="4"/>
                <c:pt idx="0">
                  <c:v>0.23334099999999999</c:v>
                </c:pt>
                <c:pt idx="1">
                  <c:v>0.28492299999999998</c:v>
                </c:pt>
                <c:pt idx="2">
                  <c:v>0.2487</c:v>
                </c:pt>
                <c:pt idx="3">
                  <c:v>0.10491808436381303</c:v>
                </c:pt>
              </c:numCache>
            </c:numRef>
          </c:val>
          <c:extLst>
            <c:ext xmlns:c16="http://schemas.microsoft.com/office/drawing/2014/chart" uri="{C3380CC4-5D6E-409C-BE32-E72D297353CC}">
              <c16:uniqueId val="{00000005-01A1-4C24-A5D9-6F08536F56BD}"/>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ROA!$B$8:$E$8</c:f>
              <c:numCache>
                <c:formatCode>0%</c:formatCode>
                <c:ptCount val="4"/>
                <c:pt idx="0">
                  <c:v>0.112058</c:v>
                </c:pt>
                <c:pt idx="1">
                  <c:v>9.2421000000000003E-2</c:v>
                </c:pt>
                <c:pt idx="2">
                  <c:v>0.11447499999999999</c:v>
                </c:pt>
                <c:pt idx="3">
                  <c:v>0.10327799999999999</c:v>
                </c:pt>
              </c:numCache>
            </c:numRef>
          </c:val>
          <c:extLst>
            <c:ext xmlns:c16="http://schemas.microsoft.com/office/drawing/2014/chart" uri="{C3380CC4-5D6E-409C-BE32-E72D297353CC}">
              <c16:uniqueId val="{00000006-01A1-4C24-A5D9-6F08536F56BD}"/>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ROA!$B$9:$E$9</c:f>
              <c:numCache>
                <c:formatCode>0%</c:formatCode>
                <c:ptCount val="4"/>
                <c:pt idx="0">
                  <c:v>0.141011</c:v>
                </c:pt>
                <c:pt idx="1">
                  <c:v>0.16935</c:v>
                </c:pt>
                <c:pt idx="2">
                  <c:v>0.15024899999999999</c:v>
                </c:pt>
                <c:pt idx="3">
                  <c:v>0.117051</c:v>
                </c:pt>
              </c:numCache>
            </c:numRef>
          </c:val>
          <c:extLst>
            <c:ext xmlns:c16="http://schemas.microsoft.com/office/drawing/2014/chart" uri="{C3380CC4-5D6E-409C-BE32-E72D297353CC}">
              <c16:uniqueId val="{00000007-01A1-4C24-A5D9-6F08536F56BD}"/>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ROA!$B$1:$E$1</c:f>
              <c:strCache>
                <c:ptCount val="4"/>
                <c:pt idx="0">
                  <c:v>12ماهه</c:v>
                </c:pt>
                <c:pt idx="1">
                  <c:v>9ماهه</c:v>
                </c:pt>
                <c:pt idx="2">
                  <c:v>6ماهه</c:v>
                </c:pt>
                <c:pt idx="3">
                  <c:v>3ماهه</c:v>
                </c:pt>
              </c:strCache>
            </c:strRef>
          </c:cat>
          <c:val>
            <c:numRef>
              <c:f>ROA!$B$10:$E$10</c:f>
              <c:numCache>
                <c:formatCode>0%</c:formatCode>
                <c:ptCount val="4"/>
                <c:pt idx="0">
                  <c:v>0.110855</c:v>
                </c:pt>
                <c:pt idx="1">
                  <c:v>3.6173999999999998E-2</c:v>
                </c:pt>
                <c:pt idx="2">
                  <c:v>3.1288999999999997E-2</c:v>
                </c:pt>
                <c:pt idx="3">
                  <c:v>4.6753000000000003E-2</c:v>
                </c:pt>
              </c:numCache>
            </c:numRef>
          </c:val>
          <c:extLst>
            <c:ext xmlns:c16="http://schemas.microsoft.com/office/drawing/2014/chart" uri="{C3380CC4-5D6E-409C-BE32-E72D297353CC}">
              <c16:uniqueId val="{00000008-01A1-4C24-A5D9-6F08536F56BD}"/>
            </c:ext>
          </c:extLst>
        </c:ser>
        <c:dLbls>
          <c:showLegendKey val="0"/>
          <c:showVal val="0"/>
          <c:showCatName val="0"/>
          <c:showSerName val="0"/>
          <c:showPercent val="0"/>
          <c:showBubbleSize val="0"/>
        </c:dLbls>
        <c:gapWidth val="150"/>
        <c:shape val="box"/>
        <c:axId val="531274543"/>
        <c:axId val="531269743"/>
        <c:axId val="0"/>
      </c:bar3DChart>
      <c:catAx>
        <c:axId val="53127454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531269743"/>
        <c:crosses val="autoZero"/>
        <c:auto val="1"/>
        <c:lblAlgn val="ctr"/>
        <c:lblOffset val="100"/>
        <c:noMultiLvlLbl val="0"/>
      </c:catAx>
      <c:valAx>
        <c:axId val="53126974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274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ROE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ROE!$B$2:$E$2</c:f>
              <c:numCache>
                <c:formatCode>General</c:formatCode>
                <c:ptCount val="4"/>
                <c:pt idx="2" formatCode="0%">
                  <c:v>0.44317699999999999</c:v>
                </c:pt>
                <c:pt idx="3" formatCode="0%">
                  <c:v>0.295871</c:v>
                </c:pt>
              </c:numCache>
            </c:numRef>
          </c:val>
          <c:extLst>
            <c:ext xmlns:c16="http://schemas.microsoft.com/office/drawing/2014/chart" uri="{C3380CC4-5D6E-409C-BE32-E72D297353CC}">
              <c16:uniqueId val="{00000000-720A-478C-9AE3-239C2CD0433B}"/>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ROE!$B$3:$E$3</c:f>
              <c:numCache>
                <c:formatCode>0%</c:formatCode>
                <c:ptCount val="4"/>
                <c:pt idx="0">
                  <c:v>0.37907999999999997</c:v>
                </c:pt>
                <c:pt idx="1">
                  <c:v>0.260847</c:v>
                </c:pt>
                <c:pt idx="2">
                  <c:v>0.238979</c:v>
                </c:pt>
                <c:pt idx="3">
                  <c:v>0.24605399999999999</c:v>
                </c:pt>
              </c:numCache>
            </c:numRef>
          </c:val>
          <c:extLst>
            <c:ext xmlns:c16="http://schemas.microsoft.com/office/drawing/2014/chart" uri="{C3380CC4-5D6E-409C-BE32-E72D297353CC}">
              <c16:uniqueId val="{00000001-720A-478C-9AE3-239C2CD0433B}"/>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ROE!$B$4:$E$4</c:f>
              <c:numCache>
                <c:formatCode>0%</c:formatCode>
                <c:ptCount val="4"/>
                <c:pt idx="0">
                  <c:v>0.361904</c:v>
                </c:pt>
                <c:pt idx="1">
                  <c:v>0.74740099999999998</c:v>
                </c:pt>
                <c:pt idx="2">
                  <c:v>0.74596499999999999</c:v>
                </c:pt>
                <c:pt idx="3">
                  <c:v>0.75595299999999999</c:v>
                </c:pt>
              </c:numCache>
            </c:numRef>
          </c:val>
          <c:extLst>
            <c:ext xmlns:c16="http://schemas.microsoft.com/office/drawing/2014/chart" uri="{C3380CC4-5D6E-409C-BE32-E72D297353CC}">
              <c16:uniqueId val="{00000002-720A-478C-9AE3-239C2CD0433B}"/>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ROE!$B$5:$E$5</c:f>
              <c:numCache>
                <c:formatCode>0%</c:formatCode>
                <c:ptCount val="4"/>
                <c:pt idx="0">
                  <c:v>0.81247199999999997</c:v>
                </c:pt>
                <c:pt idx="1">
                  <c:v>0.73173699999999997</c:v>
                </c:pt>
                <c:pt idx="2">
                  <c:v>0.71268900000000002</c:v>
                </c:pt>
                <c:pt idx="3">
                  <c:v>0.67440599999999995</c:v>
                </c:pt>
              </c:numCache>
            </c:numRef>
          </c:val>
          <c:extLst>
            <c:ext xmlns:c16="http://schemas.microsoft.com/office/drawing/2014/chart" uri="{C3380CC4-5D6E-409C-BE32-E72D297353CC}">
              <c16:uniqueId val="{00000003-720A-478C-9AE3-239C2CD0433B}"/>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ROE!$B$6:$E$6</c:f>
              <c:numCache>
                <c:formatCode>0%</c:formatCode>
                <c:ptCount val="4"/>
                <c:pt idx="0">
                  <c:v>0.70279800000000003</c:v>
                </c:pt>
                <c:pt idx="1">
                  <c:v>0.79642100000000005</c:v>
                </c:pt>
                <c:pt idx="2">
                  <c:v>0.70782800000000001</c:v>
                </c:pt>
                <c:pt idx="3">
                  <c:v>0.68670492227082769</c:v>
                </c:pt>
              </c:numCache>
            </c:numRef>
          </c:val>
          <c:extLst>
            <c:ext xmlns:c16="http://schemas.microsoft.com/office/drawing/2014/chart" uri="{C3380CC4-5D6E-409C-BE32-E72D297353CC}">
              <c16:uniqueId val="{00000004-720A-478C-9AE3-239C2CD0433B}"/>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ROE!$B$7:$E$7</c:f>
              <c:numCache>
                <c:formatCode>0%</c:formatCode>
                <c:ptCount val="4"/>
                <c:pt idx="0">
                  <c:v>0.66861899999999996</c:v>
                </c:pt>
                <c:pt idx="1">
                  <c:v>0.66673800000000005</c:v>
                </c:pt>
                <c:pt idx="2">
                  <c:v>0.62055400000000005</c:v>
                </c:pt>
                <c:pt idx="3">
                  <c:v>0.37902285761108317</c:v>
                </c:pt>
              </c:numCache>
            </c:numRef>
          </c:val>
          <c:extLst>
            <c:ext xmlns:c16="http://schemas.microsoft.com/office/drawing/2014/chart" uri="{C3380CC4-5D6E-409C-BE32-E72D297353CC}">
              <c16:uniqueId val="{00000005-720A-478C-9AE3-239C2CD0433B}"/>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ROE!$B$8:$E$8</c:f>
              <c:numCache>
                <c:formatCode>0%</c:formatCode>
                <c:ptCount val="4"/>
                <c:pt idx="0">
                  <c:v>0.36966500000000002</c:v>
                </c:pt>
                <c:pt idx="1">
                  <c:v>0.306838</c:v>
                </c:pt>
                <c:pt idx="2">
                  <c:v>0.344358</c:v>
                </c:pt>
                <c:pt idx="3">
                  <c:v>0.33274500000000001</c:v>
                </c:pt>
              </c:numCache>
            </c:numRef>
          </c:val>
          <c:extLst>
            <c:ext xmlns:c16="http://schemas.microsoft.com/office/drawing/2014/chart" uri="{C3380CC4-5D6E-409C-BE32-E72D297353CC}">
              <c16:uniqueId val="{00000006-720A-478C-9AE3-239C2CD0433B}"/>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ROE!$B$9:$E$9</c:f>
              <c:numCache>
                <c:formatCode>0%</c:formatCode>
                <c:ptCount val="4"/>
                <c:pt idx="0">
                  <c:v>0.38300699999999999</c:v>
                </c:pt>
                <c:pt idx="1">
                  <c:v>0.50571299999999997</c:v>
                </c:pt>
                <c:pt idx="2">
                  <c:v>0.45856400000000003</c:v>
                </c:pt>
                <c:pt idx="3">
                  <c:v>0.37831300000000001</c:v>
                </c:pt>
              </c:numCache>
            </c:numRef>
          </c:val>
          <c:extLst>
            <c:ext xmlns:c16="http://schemas.microsoft.com/office/drawing/2014/chart" uri="{C3380CC4-5D6E-409C-BE32-E72D297353CC}">
              <c16:uniqueId val="{00000007-720A-478C-9AE3-239C2CD0433B}"/>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ROE!$B$1:$E$1</c:f>
              <c:strCache>
                <c:ptCount val="4"/>
                <c:pt idx="0">
                  <c:v>12ماهه</c:v>
                </c:pt>
                <c:pt idx="1">
                  <c:v>9ماهه</c:v>
                </c:pt>
                <c:pt idx="2">
                  <c:v>6ماهه</c:v>
                </c:pt>
                <c:pt idx="3">
                  <c:v>3ماهه</c:v>
                </c:pt>
              </c:strCache>
            </c:strRef>
          </c:cat>
          <c:val>
            <c:numRef>
              <c:f>ROE!$B$10:$E$10</c:f>
              <c:numCache>
                <c:formatCode>0%</c:formatCode>
                <c:ptCount val="4"/>
                <c:pt idx="0">
                  <c:v>0.357437</c:v>
                </c:pt>
                <c:pt idx="1">
                  <c:v>9.1205999999999995E-2</c:v>
                </c:pt>
                <c:pt idx="2">
                  <c:v>5.7868000000000003E-2</c:v>
                </c:pt>
                <c:pt idx="3">
                  <c:v>8.3778000000000005E-2</c:v>
                </c:pt>
              </c:numCache>
            </c:numRef>
          </c:val>
          <c:extLst>
            <c:ext xmlns:c16="http://schemas.microsoft.com/office/drawing/2014/chart" uri="{C3380CC4-5D6E-409C-BE32-E72D297353CC}">
              <c16:uniqueId val="{00000008-720A-478C-9AE3-239C2CD0433B}"/>
            </c:ext>
          </c:extLst>
        </c:ser>
        <c:dLbls>
          <c:showLegendKey val="0"/>
          <c:showVal val="0"/>
          <c:showCatName val="0"/>
          <c:showSerName val="0"/>
          <c:showPercent val="0"/>
          <c:showBubbleSize val="0"/>
        </c:dLbls>
        <c:gapWidth val="150"/>
        <c:shape val="box"/>
        <c:axId val="531277903"/>
        <c:axId val="531278863"/>
        <c:axId val="0"/>
      </c:bar3DChart>
      <c:catAx>
        <c:axId val="53127790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531278863"/>
        <c:crosses val="autoZero"/>
        <c:auto val="1"/>
        <c:lblAlgn val="ctr"/>
        <c:lblOffset val="100"/>
        <c:noMultiLvlLbl val="0"/>
      </c:catAx>
      <c:valAx>
        <c:axId val="53127886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27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دوره</a:t>
            </a:r>
            <a:r>
              <a:rPr lang="fa-IR" baseline="0">
                <a:cs typeface="B Nazanin" panose="00000400000000000000" pitchFamily="2" charset="-78"/>
              </a:rPr>
              <a:t> گردش کالا</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کالا'!$B$2:$E$2</c:f>
              <c:numCache>
                <c:formatCode>General</c:formatCode>
                <c:ptCount val="4"/>
                <c:pt idx="2">
                  <c:v>146.352452</c:v>
                </c:pt>
                <c:pt idx="3">
                  <c:v>166.310012</c:v>
                </c:pt>
              </c:numCache>
            </c:numRef>
          </c:val>
          <c:extLst>
            <c:ext xmlns:c16="http://schemas.microsoft.com/office/drawing/2014/chart" uri="{C3380CC4-5D6E-409C-BE32-E72D297353CC}">
              <c16:uniqueId val="{00000000-D7F0-4E49-B84F-29068901D946}"/>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کالا'!$B$3:$E$3</c:f>
              <c:numCache>
                <c:formatCode>General</c:formatCode>
                <c:ptCount val="4"/>
                <c:pt idx="0">
                  <c:v>150.08665199999999</c:v>
                </c:pt>
                <c:pt idx="1">
                  <c:v>198.83160699999999</c:v>
                </c:pt>
                <c:pt idx="2">
                  <c:v>205.77411799999999</c:v>
                </c:pt>
                <c:pt idx="3">
                  <c:v>227.16340099999999</c:v>
                </c:pt>
              </c:numCache>
            </c:numRef>
          </c:val>
          <c:extLst>
            <c:ext xmlns:c16="http://schemas.microsoft.com/office/drawing/2014/chart" uri="{C3380CC4-5D6E-409C-BE32-E72D297353CC}">
              <c16:uniqueId val="{00000001-D7F0-4E49-B84F-29068901D946}"/>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کالا'!$B$4:$E$4</c:f>
              <c:numCache>
                <c:formatCode>General</c:formatCode>
                <c:ptCount val="4"/>
                <c:pt idx="0">
                  <c:v>208.50282300000001</c:v>
                </c:pt>
                <c:pt idx="1">
                  <c:v>277.90985999999998</c:v>
                </c:pt>
                <c:pt idx="2">
                  <c:v>293.91107499999998</c:v>
                </c:pt>
                <c:pt idx="3">
                  <c:v>252.29098300000001</c:v>
                </c:pt>
              </c:numCache>
            </c:numRef>
          </c:val>
          <c:extLst>
            <c:ext xmlns:c16="http://schemas.microsoft.com/office/drawing/2014/chart" uri="{C3380CC4-5D6E-409C-BE32-E72D297353CC}">
              <c16:uniqueId val="{00000002-D7F0-4E49-B84F-29068901D946}"/>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کالا'!$B$5:$E$5</c:f>
              <c:numCache>
                <c:formatCode>General</c:formatCode>
                <c:ptCount val="4"/>
                <c:pt idx="0">
                  <c:v>244.74327400000001</c:v>
                </c:pt>
                <c:pt idx="1">
                  <c:v>244.60351800000001</c:v>
                </c:pt>
                <c:pt idx="2">
                  <c:v>270.19503500000002</c:v>
                </c:pt>
                <c:pt idx="3">
                  <c:v>206.95245600000001</c:v>
                </c:pt>
              </c:numCache>
            </c:numRef>
          </c:val>
          <c:extLst>
            <c:ext xmlns:c16="http://schemas.microsoft.com/office/drawing/2014/chart" uri="{C3380CC4-5D6E-409C-BE32-E72D297353CC}">
              <c16:uniqueId val="{00000003-D7F0-4E49-B84F-29068901D946}"/>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کالا'!$B$6:$E$6</c:f>
              <c:numCache>
                <c:formatCode>General</c:formatCode>
                <c:ptCount val="4"/>
                <c:pt idx="0">
                  <c:v>197.085948</c:v>
                </c:pt>
                <c:pt idx="1">
                  <c:v>201.21024700000001</c:v>
                </c:pt>
                <c:pt idx="2">
                  <c:v>184.573463</c:v>
                </c:pt>
                <c:pt idx="3">
                  <c:v>234.98563383673005</c:v>
                </c:pt>
              </c:numCache>
            </c:numRef>
          </c:val>
          <c:extLst>
            <c:ext xmlns:c16="http://schemas.microsoft.com/office/drawing/2014/chart" uri="{C3380CC4-5D6E-409C-BE32-E72D297353CC}">
              <c16:uniqueId val="{00000004-D7F0-4E49-B84F-29068901D946}"/>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کالا'!$B$7:$E$7</c:f>
              <c:numCache>
                <c:formatCode>General</c:formatCode>
                <c:ptCount val="4"/>
                <c:pt idx="0">
                  <c:v>209.336986</c:v>
                </c:pt>
                <c:pt idx="1">
                  <c:v>174.808018</c:v>
                </c:pt>
                <c:pt idx="2">
                  <c:v>156.837344</c:v>
                </c:pt>
                <c:pt idx="3">
                  <c:v>135.14480627652836</c:v>
                </c:pt>
              </c:numCache>
            </c:numRef>
          </c:val>
          <c:extLst>
            <c:ext xmlns:c16="http://schemas.microsoft.com/office/drawing/2014/chart" uri="{C3380CC4-5D6E-409C-BE32-E72D297353CC}">
              <c16:uniqueId val="{00000005-D7F0-4E49-B84F-29068901D946}"/>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کالا'!$B$8:$E$8</c:f>
              <c:numCache>
                <c:formatCode>General</c:formatCode>
                <c:ptCount val="4"/>
                <c:pt idx="0">
                  <c:v>156.230063</c:v>
                </c:pt>
                <c:pt idx="1">
                  <c:v>150.621646</c:v>
                </c:pt>
                <c:pt idx="2">
                  <c:v>181.90879799999999</c:v>
                </c:pt>
                <c:pt idx="3">
                  <c:v>192.92705900000001</c:v>
                </c:pt>
              </c:numCache>
            </c:numRef>
          </c:val>
          <c:extLst>
            <c:ext xmlns:c16="http://schemas.microsoft.com/office/drawing/2014/chart" uri="{C3380CC4-5D6E-409C-BE32-E72D297353CC}">
              <c16:uniqueId val="{00000006-D7F0-4E49-B84F-29068901D946}"/>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کالا'!$B$9:$E$9</c:f>
              <c:numCache>
                <c:formatCode>General</c:formatCode>
                <c:ptCount val="4"/>
                <c:pt idx="0">
                  <c:v>188.902647</c:v>
                </c:pt>
                <c:pt idx="1">
                  <c:v>159.24245300000001</c:v>
                </c:pt>
                <c:pt idx="2">
                  <c:v>168.92309499999999</c:v>
                </c:pt>
                <c:pt idx="3">
                  <c:v>154.920388</c:v>
                </c:pt>
              </c:numCache>
            </c:numRef>
          </c:val>
          <c:extLst>
            <c:ext xmlns:c16="http://schemas.microsoft.com/office/drawing/2014/chart" uri="{C3380CC4-5D6E-409C-BE32-E72D297353CC}">
              <c16:uniqueId val="{00000007-D7F0-4E49-B84F-29068901D946}"/>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گردش کالا'!$B$1:$E$1</c:f>
              <c:strCache>
                <c:ptCount val="4"/>
                <c:pt idx="0">
                  <c:v>12ماهه</c:v>
                </c:pt>
                <c:pt idx="1">
                  <c:v>9ماهه</c:v>
                </c:pt>
                <c:pt idx="2">
                  <c:v>6ماهه</c:v>
                </c:pt>
                <c:pt idx="3">
                  <c:v>3ماهه</c:v>
                </c:pt>
              </c:strCache>
            </c:strRef>
          </c:cat>
          <c:val>
            <c:numRef>
              <c:f>'دوره گردش کالا'!$B$10:$E$10</c:f>
              <c:numCache>
                <c:formatCode>General</c:formatCode>
                <c:ptCount val="4"/>
                <c:pt idx="0">
                  <c:v>159.88949600000001</c:v>
                </c:pt>
                <c:pt idx="1">
                  <c:v>169.29668899999999</c:v>
                </c:pt>
                <c:pt idx="2">
                  <c:v>190.49712199999999</c:v>
                </c:pt>
                <c:pt idx="3">
                  <c:v>180.76637600000001</c:v>
                </c:pt>
              </c:numCache>
            </c:numRef>
          </c:val>
          <c:extLst>
            <c:ext xmlns:c16="http://schemas.microsoft.com/office/drawing/2014/chart" uri="{C3380CC4-5D6E-409C-BE32-E72D297353CC}">
              <c16:uniqueId val="{00000008-D7F0-4E49-B84F-29068901D946}"/>
            </c:ext>
          </c:extLst>
        </c:ser>
        <c:dLbls>
          <c:showLegendKey val="0"/>
          <c:showVal val="0"/>
          <c:showCatName val="0"/>
          <c:showSerName val="0"/>
          <c:showPercent val="0"/>
          <c:showBubbleSize val="0"/>
        </c:dLbls>
        <c:gapWidth val="150"/>
        <c:shape val="box"/>
        <c:axId val="1837000879"/>
        <c:axId val="1836989839"/>
        <c:axId val="0"/>
      </c:bar3DChart>
      <c:catAx>
        <c:axId val="1837000879"/>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1836989839"/>
        <c:crosses val="autoZero"/>
        <c:auto val="1"/>
        <c:lblAlgn val="ctr"/>
        <c:lblOffset val="100"/>
        <c:noMultiLvlLbl val="0"/>
      </c:catAx>
      <c:valAx>
        <c:axId val="1836989839"/>
        <c:scaling>
          <c:orientation val="minMax"/>
        </c:scaling>
        <c:delete val="0"/>
        <c:axPos val="r"/>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83700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دوره وصول مطالبات</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مطالبات'!$B$2:$E$2</c:f>
              <c:numCache>
                <c:formatCode>General</c:formatCode>
                <c:ptCount val="4"/>
                <c:pt idx="2">
                  <c:v>43.091949</c:v>
                </c:pt>
                <c:pt idx="3">
                  <c:v>68.772437999999994</c:v>
                </c:pt>
              </c:numCache>
            </c:numRef>
          </c:val>
          <c:extLst>
            <c:ext xmlns:c16="http://schemas.microsoft.com/office/drawing/2014/chart" uri="{C3380CC4-5D6E-409C-BE32-E72D297353CC}">
              <c16:uniqueId val="{00000000-0028-40B8-B079-BE1DADE85CDE}"/>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مطالبات'!$B$3:$E$3</c:f>
              <c:numCache>
                <c:formatCode>General</c:formatCode>
                <c:ptCount val="4"/>
                <c:pt idx="0">
                  <c:v>48.765728000000003</c:v>
                </c:pt>
                <c:pt idx="1">
                  <c:v>59.405912999999998</c:v>
                </c:pt>
                <c:pt idx="2">
                  <c:v>61.839373000000002</c:v>
                </c:pt>
                <c:pt idx="3">
                  <c:v>79.457947000000004</c:v>
                </c:pt>
              </c:numCache>
            </c:numRef>
          </c:val>
          <c:extLst>
            <c:ext xmlns:c16="http://schemas.microsoft.com/office/drawing/2014/chart" uri="{C3380CC4-5D6E-409C-BE32-E72D297353CC}">
              <c16:uniqueId val="{00000001-0028-40B8-B079-BE1DADE85CDE}"/>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مطالبات'!$B$4:$E$4</c:f>
              <c:numCache>
                <c:formatCode>General</c:formatCode>
                <c:ptCount val="4"/>
                <c:pt idx="0">
                  <c:v>57.984203000000001</c:v>
                </c:pt>
                <c:pt idx="1">
                  <c:v>61.517054000000002</c:v>
                </c:pt>
                <c:pt idx="2">
                  <c:v>45.79222</c:v>
                </c:pt>
                <c:pt idx="3">
                  <c:v>97.985994000000005</c:v>
                </c:pt>
              </c:numCache>
            </c:numRef>
          </c:val>
          <c:extLst>
            <c:ext xmlns:c16="http://schemas.microsoft.com/office/drawing/2014/chart" uri="{C3380CC4-5D6E-409C-BE32-E72D297353CC}">
              <c16:uniqueId val="{00000002-0028-40B8-B079-BE1DADE85CDE}"/>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مطالبات'!$B$5:$E$5</c:f>
              <c:numCache>
                <c:formatCode>General</c:formatCode>
                <c:ptCount val="4"/>
                <c:pt idx="0">
                  <c:v>64.628050999999999</c:v>
                </c:pt>
                <c:pt idx="1">
                  <c:v>95.902010000000004</c:v>
                </c:pt>
                <c:pt idx="2">
                  <c:v>99.115544</c:v>
                </c:pt>
                <c:pt idx="3">
                  <c:v>95.118607999999995</c:v>
                </c:pt>
              </c:numCache>
            </c:numRef>
          </c:val>
          <c:extLst>
            <c:ext xmlns:c16="http://schemas.microsoft.com/office/drawing/2014/chart" uri="{C3380CC4-5D6E-409C-BE32-E72D297353CC}">
              <c16:uniqueId val="{00000003-0028-40B8-B079-BE1DADE85CDE}"/>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مطالبات'!$B$6:$E$6</c:f>
              <c:numCache>
                <c:formatCode>General</c:formatCode>
                <c:ptCount val="4"/>
                <c:pt idx="0">
                  <c:v>47.484574000000002</c:v>
                </c:pt>
                <c:pt idx="1">
                  <c:v>62.882274000000002</c:v>
                </c:pt>
                <c:pt idx="2">
                  <c:v>81.474305000000001</c:v>
                </c:pt>
                <c:pt idx="3">
                  <c:v>110.71752298266472</c:v>
                </c:pt>
              </c:numCache>
            </c:numRef>
          </c:val>
          <c:extLst>
            <c:ext xmlns:c16="http://schemas.microsoft.com/office/drawing/2014/chart" uri="{C3380CC4-5D6E-409C-BE32-E72D297353CC}">
              <c16:uniqueId val="{00000004-0028-40B8-B079-BE1DADE85CDE}"/>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مطالبات'!$B$7:$E$7</c:f>
              <c:numCache>
                <c:formatCode>General</c:formatCode>
                <c:ptCount val="4"/>
                <c:pt idx="0">
                  <c:v>64.507778999999999</c:v>
                </c:pt>
                <c:pt idx="1">
                  <c:v>66.956749000000002</c:v>
                </c:pt>
                <c:pt idx="2">
                  <c:v>56.761966999999999</c:v>
                </c:pt>
                <c:pt idx="3">
                  <c:v>26.526984751619661</c:v>
                </c:pt>
              </c:numCache>
            </c:numRef>
          </c:val>
          <c:extLst>
            <c:ext xmlns:c16="http://schemas.microsoft.com/office/drawing/2014/chart" uri="{C3380CC4-5D6E-409C-BE32-E72D297353CC}">
              <c16:uniqueId val="{00000005-0028-40B8-B079-BE1DADE85CDE}"/>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مطالبات'!$B$8:$E$8</c:f>
              <c:numCache>
                <c:formatCode>General</c:formatCode>
                <c:ptCount val="4"/>
                <c:pt idx="0">
                  <c:v>39.100861000000002</c:v>
                </c:pt>
                <c:pt idx="1">
                  <c:v>31.731997</c:v>
                </c:pt>
                <c:pt idx="2">
                  <c:v>45.271037999999997</c:v>
                </c:pt>
                <c:pt idx="3">
                  <c:v>88.518023999999997</c:v>
                </c:pt>
              </c:numCache>
            </c:numRef>
          </c:val>
          <c:extLst>
            <c:ext xmlns:c16="http://schemas.microsoft.com/office/drawing/2014/chart" uri="{C3380CC4-5D6E-409C-BE32-E72D297353CC}">
              <c16:uniqueId val="{00000006-0028-40B8-B079-BE1DADE85CDE}"/>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مطالبات'!$B$9:$E$9</c:f>
              <c:numCache>
                <c:formatCode>General</c:formatCode>
                <c:ptCount val="4"/>
                <c:pt idx="0">
                  <c:v>79.431538000000003</c:v>
                </c:pt>
                <c:pt idx="1">
                  <c:v>120.870467</c:v>
                </c:pt>
                <c:pt idx="2">
                  <c:v>142.90894700000001</c:v>
                </c:pt>
                <c:pt idx="3">
                  <c:v>136.70455999999999</c:v>
                </c:pt>
              </c:numCache>
            </c:numRef>
          </c:val>
          <c:extLst>
            <c:ext xmlns:c16="http://schemas.microsoft.com/office/drawing/2014/chart" uri="{C3380CC4-5D6E-409C-BE32-E72D297353CC}">
              <c16:uniqueId val="{00000007-0028-40B8-B079-BE1DADE85CDE}"/>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'دوره وصول مطالبات'!$B$1:$E$1</c:f>
              <c:strCache>
                <c:ptCount val="4"/>
                <c:pt idx="0">
                  <c:v>12ماهه</c:v>
                </c:pt>
                <c:pt idx="1">
                  <c:v>9ماهه</c:v>
                </c:pt>
                <c:pt idx="2">
                  <c:v>6ماهه</c:v>
                </c:pt>
                <c:pt idx="3">
                  <c:v>3ماهه</c:v>
                </c:pt>
              </c:strCache>
            </c:strRef>
          </c:cat>
          <c:val>
            <c:numRef>
              <c:f>'دوره وصول مطالبات'!$B$10:$E$10</c:f>
              <c:numCache>
                <c:formatCode>General</c:formatCode>
                <c:ptCount val="4"/>
                <c:pt idx="0">
                  <c:v>93.760569000000004</c:v>
                </c:pt>
                <c:pt idx="1">
                  <c:v>95.559105000000002</c:v>
                </c:pt>
                <c:pt idx="2">
                  <c:v>65.546381999999994</c:v>
                </c:pt>
                <c:pt idx="3">
                  <c:v>72.462272999999996</c:v>
                </c:pt>
              </c:numCache>
            </c:numRef>
          </c:val>
          <c:extLst>
            <c:ext xmlns:c16="http://schemas.microsoft.com/office/drawing/2014/chart" uri="{C3380CC4-5D6E-409C-BE32-E72D297353CC}">
              <c16:uniqueId val="{00000008-0028-40B8-B079-BE1DADE85CDE}"/>
            </c:ext>
          </c:extLst>
        </c:ser>
        <c:dLbls>
          <c:showLegendKey val="0"/>
          <c:showVal val="0"/>
          <c:showCatName val="0"/>
          <c:showSerName val="0"/>
          <c:showPercent val="0"/>
          <c:showBubbleSize val="0"/>
        </c:dLbls>
        <c:gapWidth val="150"/>
        <c:shape val="box"/>
        <c:axId val="382856703"/>
        <c:axId val="382865343"/>
        <c:axId val="0"/>
      </c:bar3DChart>
      <c:catAx>
        <c:axId val="38285670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82865343"/>
        <c:crosses val="autoZero"/>
        <c:auto val="1"/>
        <c:lblAlgn val="ctr"/>
        <c:lblOffset val="100"/>
        <c:noMultiLvlLbl val="0"/>
      </c:catAx>
      <c:valAx>
        <c:axId val="382865343"/>
        <c:scaling>
          <c:orientation val="minMax"/>
        </c:scaling>
        <c:delete val="0"/>
        <c:axPos val="r"/>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285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نسبت</a:t>
            </a:r>
            <a:r>
              <a:rPr lang="fa-IR" baseline="0">
                <a:cs typeface="B Nazanin" panose="00000400000000000000" pitchFamily="2" charset="-78"/>
              </a:rPr>
              <a:t> آنی</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آنی'!$B$2:$E$2</c:f>
              <c:numCache>
                <c:formatCode>General</c:formatCode>
                <c:ptCount val="4"/>
                <c:pt idx="2" formatCode="0%">
                  <c:v>0.48163499999999998</c:v>
                </c:pt>
                <c:pt idx="3" formatCode="0%">
                  <c:v>0.59555800000000003</c:v>
                </c:pt>
              </c:numCache>
            </c:numRef>
          </c:val>
          <c:extLst>
            <c:ext xmlns:c16="http://schemas.microsoft.com/office/drawing/2014/chart" uri="{C3380CC4-5D6E-409C-BE32-E72D297353CC}">
              <c16:uniqueId val="{00000000-B4B0-4204-BB23-B2CA5DE71145}"/>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آنی'!$B$3:$E$3</c:f>
              <c:numCache>
                <c:formatCode>0%</c:formatCode>
                <c:ptCount val="4"/>
                <c:pt idx="0">
                  <c:v>0.41084799999999999</c:v>
                </c:pt>
                <c:pt idx="1">
                  <c:v>0.46052300000000002</c:v>
                </c:pt>
                <c:pt idx="2">
                  <c:v>0.42000300000000002</c:v>
                </c:pt>
                <c:pt idx="3">
                  <c:v>0.54816900000000002</c:v>
                </c:pt>
              </c:numCache>
            </c:numRef>
          </c:val>
          <c:extLst>
            <c:ext xmlns:c16="http://schemas.microsoft.com/office/drawing/2014/chart" uri="{C3380CC4-5D6E-409C-BE32-E72D297353CC}">
              <c16:uniqueId val="{00000001-B4B0-4204-BB23-B2CA5DE71145}"/>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آنی'!$B$4:$E$4</c:f>
              <c:numCache>
                <c:formatCode>0%</c:formatCode>
                <c:ptCount val="4"/>
                <c:pt idx="0">
                  <c:v>0.43457600000000002</c:v>
                </c:pt>
                <c:pt idx="1">
                  <c:v>0.26492500000000002</c:v>
                </c:pt>
                <c:pt idx="2">
                  <c:v>0.27735900000000002</c:v>
                </c:pt>
                <c:pt idx="3">
                  <c:v>0.33128999999999997</c:v>
                </c:pt>
              </c:numCache>
            </c:numRef>
          </c:val>
          <c:extLst>
            <c:ext xmlns:c16="http://schemas.microsoft.com/office/drawing/2014/chart" uri="{C3380CC4-5D6E-409C-BE32-E72D297353CC}">
              <c16:uniqueId val="{00000002-B4B0-4204-BB23-B2CA5DE71145}"/>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آنی'!$B$5:$E$5</c:f>
              <c:numCache>
                <c:formatCode>0%</c:formatCode>
                <c:ptCount val="4"/>
                <c:pt idx="0">
                  <c:v>0.32871</c:v>
                </c:pt>
                <c:pt idx="1">
                  <c:v>0.37770999999999999</c:v>
                </c:pt>
                <c:pt idx="2">
                  <c:v>0.29673300000000002</c:v>
                </c:pt>
                <c:pt idx="3">
                  <c:v>0.34615800000000002</c:v>
                </c:pt>
              </c:numCache>
            </c:numRef>
          </c:val>
          <c:extLst>
            <c:ext xmlns:c16="http://schemas.microsoft.com/office/drawing/2014/chart" uri="{C3380CC4-5D6E-409C-BE32-E72D297353CC}">
              <c16:uniqueId val="{00000003-B4B0-4204-BB23-B2CA5DE71145}"/>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آنی'!$B$6:$E$6</c:f>
              <c:numCache>
                <c:formatCode>0%</c:formatCode>
                <c:ptCount val="4"/>
                <c:pt idx="0">
                  <c:v>0.367004</c:v>
                </c:pt>
                <c:pt idx="1">
                  <c:v>0.41063300000000003</c:v>
                </c:pt>
                <c:pt idx="2">
                  <c:v>0.46204200000000001</c:v>
                </c:pt>
                <c:pt idx="3">
                  <c:v>0.39519821942945899</c:v>
                </c:pt>
              </c:numCache>
            </c:numRef>
          </c:val>
          <c:extLst>
            <c:ext xmlns:c16="http://schemas.microsoft.com/office/drawing/2014/chart" uri="{C3380CC4-5D6E-409C-BE32-E72D297353CC}">
              <c16:uniqueId val="{00000004-B4B0-4204-BB23-B2CA5DE71145}"/>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آنی'!$B$7:$E$7</c:f>
              <c:numCache>
                <c:formatCode>0%</c:formatCode>
                <c:ptCount val="4"/>
                <c:pt idx="0">
                  <c:v>0.45268599999999998</c:v>
                </c:pt>
                <c:pt idx="1">
                  <c:v>0.51500500000000005</c:v>
                </c:pt>
                <c:pt idx="2">
                  <c:v>0.405194</c:v>
                </c:pt>
                <c:pt idx="3">
                  <c:v>0.28653528146829821</c:v>
                </c:pt>
              </c:numCache>
            </c:numRef>
          </c:val>
          <c:extLst>
            <c:ext xmlns:c16="http://schemas.microsoft.com/office/drawing/2014/chart" uri="{C3380CC4-5D6E-409C-BE32-E72D297353CC}">
              <c16:uniqueId val="{00000005-B4B0-4204-BB23-B2CA5DE71145}"/>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آنی'!$B$8:$E$8</c:f>
              <c:numCache>
                <c:formatCode>0%</c:formatCode>
                <c:ptCount val="4"/>
                <c:pt idx="0">
                  <c:v>0.33076800000000001</c:v>
                </c:pt>
                <c:pt idx="1">
                  <c:v>0.35209299999999999</c:v>
                </c:pt>
                <c:pt idx="2">
                  <c:v>0.41859499999999999</c:v>
                </c:pt>
                <c:pt idx="3">
                  <c:v>0.424261</c:v>
                </c:pt>
              </c:numCache>
            </c:numRef>
          </c:val>
          <c:extLst>
            <c:ext xmlns:c16="http://schemas.microsoft.com/office/drawing/2014/chart" uri="{C3380CC4-5D6E-409C-BE32-E72D297353CC}">
              <c16:uniqueId val="{00000006-B4B0-4204-BB23-B2CA5DE71145}"/>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آنی'!$B$9:$E$9</c:f>
              <c:numCache>
                <c:formatCode>0%</c:formatCode>
                <c:ptCount val="4"/>
                <c:pt idx="0">
                  <c:v>0.50931899999999997</c:v>
                </c:pt>
                <c:pt idx="1">
                  <c:v>0.60460400000000003</c:v>
                </c:pt>
                <c:pt idx="2">
                  <c:v>0.63912800000000003</c:v>
                </c:pt>
                <c:pt idx="3">
                  <c:v>0.65442599999999995</c:v>
                </c:pt>
              </c:numCache>
            </c:numRef>
          </c:val>
          <c:extLst>
            <c:ext xmlns:c16="http://schemas.microsoft.com/office/drawing/2014/chart" uri="{C3380CC4-5D6E-409C-BE32-E72D297353CC}">
              <c16:uniqueId val="{00000007-B4B0-4204-BB23-B2CA5DE71145}"/>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آنی'!$B$1:$E$1</c:f>
              <c:strCache>
                <c:ptCount val="4"/>
                <c:pt idx="0">
                  <c:v>12ماهه</c:v>
                </c:pt>
                <c:pt idx="1">
                  <c:v>9ماهه</c:v>
                </c:pt>
                <c:pt idx="2">
                  <c:v>6ماهه</c:v>
                </c:pt>
                <c:pt idx="3">
                  <c:v>3ماهه</c:v>
                </c:pt>
              </c:strCache>
            </c:strRef>
          </c:cat>
          <c:val>
            <c:numRef>
              <c:f>'نسبت آنی'!$B$10:$E$10</c:f>
              <c:numCache>
                <c:formatCode>0%</c:formatCode>
                <c:ptCount val="4"/>
                <c:pt idx="0">
                  <c:v>0.57418100000000005</c:v>
                </c:pt>
                <c:pt idx="1">
                  <c:v>0.56526799999999999</c:v>
                </c:pt>
                <c:pt idx="2">
                  <c:v>0.13401199999999999</c:v>
                </c:pt>
                <c:pt idx="3">
                  <c:v>0.23547799999999999</c:v>
                </c:pt>
              </c:numCache>
            </c:numRef>
          </c:val>
          <c:extLst>
            <c:ext xmlns:c16="http://schemas.microsoft.com/office/drawing/2014/chart" uri="{C3380CC4-5D6E-409C-BE32-E72D297353CC}">
              <c16:uniqueId val="{00000008-B4B0-4204-BB23-B2CA5DE71145}"/>
            </c:ext>
          </c:extLst>
        </c:ser>
        <c:dLbls>
          <c:showLegendKey val="0"/>
          <c:showVal val="0"/>
          <c:showCatName val="0"/>
          <c:showSerName val="0"/>
          <c:showPercent val="0"/>
          <c:showBubbleSize val="0"/>
        </c:dLbls>
        <c:gapWidth val="150"/>
        <c:shape val="box"/>
        <c:axId val="551334383"/>
        <c:axId val="551332463"/>
        <c:axId val="0"/>
      </c:bar3DChart>
      <c:catAx>
        <c:axId val="55133438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551332463"/>
        <c:crosses val="autoZero"/>
        <c:auto val="1"/>
        <c:lblAlgn val="ctr"/>
        <c:lblOffset val="100"/>
        <c:noMultiLvlLbl val="0"/>
      </c:catAx>
      <c:valAx>
        <c:axId val="55133246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51334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نسبت جاری</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جاری'!$B$2:$E$2</c:f>
              <c:numCache>
                <c:formatCode>General</c:formatCode>
                <c:ptCount val="4"/>
                <c:pt idx="2">
                  <c:v>1.62029</c:v>
                </c:pt>
                <c:pt idx="3">
                  <c:v>1.9179539999999999</c:v>
                </c:pt>
              </c:numCache>
            </c:numRef>
          </c:val>
          <c:extLst>
            <c:ext xmlns:c16="http://schemas.microsoft.com/office/drawing/2014/chart" uri="{C3380CC4-5D6E-409C-BE32-E72D297353CC}">
              <c16:uniqueId val="{00000000-154B-407D-9636-8C795FFFF9A2}"/>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جاری'!$B$3:$E$3</c:f>
              <c:numCache>
                <c:formatCode>General</c:formatCode>
                <c:ptCount val="4"/>
                <c:pt idx="0">
                  <c:v>1.4933700000000001</c:v>
                </c:pt>
                <c:pt idx="1">
                  <c:v>1.5632699999999999</c:v>
                </c:pt>
                <c:pt idx="2">
                  <c:v>1.4236660000000001</c:v>
                </c:pt>
                <c:pt idx="3">
                  <c:v>1.509477</c:v>
                </c:pt>
              </c:numCache>
            </c:numRef>
          </c:val>
          <c:extLst>
            <c:ext xmlns:c16="http://schemas.microsoft.com/office/drawing/2014/chart" uri="{C3380CC4-5D6E-409C-BE32-E72D297353CC}">
              <c16:uniqueId val="{00000001-154B-407D-9636-8C795FFFF9A2}"/>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جاری'!$B$4:$E$4</c:f>
              <c:numCache>
                <c:formatCode>General</c:formatCode>
                <c:ptCount val="4"/>
                <c:pt idx="0">
                  <c:v>1.58636</c:v>
                </c:pt>
                <c:pt idx="1">
                  <c:v>1.4375899999999999</c:v>
                </c:pt>
                <c:pt idx="2">
                  <c:v>1.3978839999999999</c:v>
                </c:pt>
                <c:pt idx="3">
                  <c:v>1.330117</c:v>
                </c:pt>
              </c:numCache>
            </c:numRef>
          </c:val>
          <c:extLst>
            <c:ext xmlns:c16="http://schemas.microsoft.com/office/drawing/2014/chart" uri="{C3380CC4-5D6E-409C-BE32-E72D297353CC}">
              <c16:uniqueId val="{00000002-154B-407D-9636-8C795FFFF9A2}"/>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جاری'!$B$5:$E$5</c:f>
              <c:numCache>
                <c:formatCode>General</c:formatCode>
                <c:ptCount val="4"/>
                <c:pt idx="0">
                  <c:v>1.4376359999999999</c:v>
                </c:pt>
                <c:pt idx="1">
                  <c:v>1.3109249999999999</c:v>
                </c:pt>
                <c:pt idx="2">
                  <c:v>1.278918</c:v>
                </c:pt>
                <c:pt idx="3">
                  <c:v>1.3047150000000001</c:v>
                </c:pt>
              </c:numCache>
            </c:numRef>
          </c:val>
          <c:extLst>
            <c:ext xmlns:c16="http://schemas.microsoft.com/office/drawing/2014/chart" uri="{C3380CC4-5D6E-409C-BE32-E72D297353CC}">
              <c16:uniqueId val="{00000003-154B-407D-9636-8C795FFFF9A2}"/>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جاری'!$B$6:$E$6</c:f>
              <c:numCache>
                <c:formatCode>General</c:formatCode>
                <c:ptCount val="4"/>
                <c:pt idx="0">
                  <c:v>1.492888</c:v>
                </c:pt>
                <c:pt idx="1">
                  <c:v>1.3787050000000001</c:v>
                </c:pt>
                <c:pt idx="2">
                  <c:v>1.2910360000000001</c:v>
                </c:pt>
                <c:pt idx="3">
                  <c:v>1.2424855098882714</c:v>
                </c:pt>
              </c:numCache>
            </c:numRef>
          </c:val>
          <c:extLst>
            <c:ext xmlns:c16="http://schemas.microsoft.com/office/drawing/2014/chart" uri="{C3380CC4-5D6E-409C-BE32-E72D297353CC}">
              <c16:uniqueId val="{00000004-154B-407D-9636-8C795FFFF9A2}"/>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جاری'!$B$7:$E$7</c:f>
              <c:numCache>
                <c:formatCode>General</c:formatCode>
                <c:ptCount val="4"/>
                <c:pt idx="0">
                  <c:v>1.4346380000000001</c:v>
                </c:pt>
                <c:pt idx="1">
                  <c:v>1.625216</c:v>
                </c:pt>
                <c:pt idx="2">
                  <c:v>1.524478</c:v>
                </c:pt>
                <c:pt idx="3">
                  <c:v>1.2776391909408449</c:v>
                </c:pt>
              </c:numCache>
            </c:numRef>
          </c:val>
          <c:extLst>
            <c:ext xmlns:c16="http://schemas.microsoft.com/office/drawing/2014/chart" uri="{C3380CC4-5D6E-409C-BE32-E72D297353CC}">
              <c16:uniqueId val="{00000005-154B-407D-9636-8C795FFFF9A2}"/>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جاری'!$B$8:$E$8</c:f>
              <c:numCache>
                <c:formatCode>General</c:formatCode>
                <c:ptCount val="4"/>
                <c:pt idx="0">
                  <c:v>1.3097449999999999</c:v>
                </c:pt>
                <c:pt idx="1">
                  <c:v>1.3354299999999999</c:v>
                </c:pt>
                <c:pt idx="2">
                  <c:v>1.41256</c:v>
                </c:pt>
                <c:pt idx="3">
                  <c:v>1.319445</c:v>
                </c:pt>
              </c:numCache>
            </c:numRef>
          </c:val>
          <c:extLst>
            <c:ext xmlns:c16="http://schemas.microsoft.com/office/drawing/2014/chart" uri="{C3380CC4-5D6E-409C-BE32-E72D297353CC}">
              <c16:uniqueId val="{00000006-154B-407D-9636-8C795FFFF9A2}"/>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جاری'!$B$9:$E$9</c:f>
              <c:numCache>
                <c:formatCode>General</c:formatCode>
                <c:ptCount val="4"/>
                <c:pt idx="0">
                  <c:v>1.4368780000000001</c:v>
                </c:pt>
                <c:pt idx="1">
                  <c:v>1.381016</c:v>
                </c:pt>
                <c:pt idx="2">
                  <c:v>1.375216</c:v>
                </c:pt>
                <c:pt idx="3">
                  <c:v>1.349764</c:v>
                </c:pt>
              </c:numCache>
            </c:numRef>
          </c:val>
          <c:extLst>
            <c:ext xmlns:c16="http://schemas.microsoft.com/office/drawing/2014/chart" uri="{C3380CC4-5D6E-409C-BE32-E72D297353CC}">
              <c16:uniqueId val="{00000007-154B-407D-9636-8C795FFFF9A2}"/>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جاری'!$B$1:$E$1</c:f>
              <c:strCache>
                <c:ptCount val="4"/>
                <c:pt idx="0">
                  <c:v>12ماهه</c:v>
                </c:pt>
                <c:pt idx="1">
                  <c:v>9ماهه</c:v>
                </c:pt>
                <c:pt idx="2">
                  <c:v>6ماهه</c:v>
                </c:pt>
                <c:pt idx="3">
                  <c:v>3ماهه</c:v>
                </c:pt>
              </c:strCache>
            </c:strRef>
          </c:cat>
          <c:val>
            <c:numRef>
              <c:f>'نسبت جاری'!$B$10:$E$10</c:f>
              <c:numCache>
                <c:formatCode>General</c:formatCode>
                <c:ptCount val="4"/>
                <c:pt idx="0">
                  <c:v>1.3041309999999999</c:v>
                </c:pt>
                <c:pt idx="1">
                  <c:v>1.1989259999999999</c:v>
                </c:pt>
                <c:pt idx="2">
                  <c:v>1.24509</c:v>
                </c:pt>
                <c:pt idx="3">
                  <c:v>1.472715</c:v>
                </c:pt>
              </c:numCache>
            </c:numRef>
          </c:val>
          <c:extLst>
            <c:ext xmlns:c16="http://schemas.microsoft.com/office/drawing/2014/chart" uri="{C3380CC4-5D6E-409C-BE32-E72D297353CC}">
              <c16:uniqueId val="{00000008-154B-407D-9636-8C795FFFF9A2}"/>
            </c:ext>
          </c:extLst>
        </c:ser>
        <c:dLbls>
          <c:showLegendKey val="0"/>
          <c:showVal val="0"/>
          <c:showCatName val="0"/>
          <c:showSerName val="0"/>
          <c:showPercent val="0"/>
          <c:showBubbleSize val="0"/>
        </c:dLbls>
        <c:gapWidth val="150"/>
        <c:shape val="box"/>
        <c:axId val="68624975"/>
        <c:axId val="68631695"/>
        <c:axId val="0"/>
      </c:bar3DChart>
      <c:catAx>
        <c:axId val="68624975"/>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68631695"/>
        <c:crosses val="autoZero"/>
        <c:auto val="1"/>
        <c:lblAlgn val="ctr"/>
        <c:lblOffset val="100"/>
        <c:noMultiLvlLbl val="0"/>
      </c:catAx>
      <c:valAx>
        <c:axId val="68631695"/>
        <c:scaling>
          <c:orientation val="minMax"/>
        </c:scaling>
        <c:delete val="0"/>
        <c:axPos val="r"/>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8624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نسبت بدهی به حقوق صاحبان سهام</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'!$B$2:$E$2</c:f>
              <c:numCache>
                <c:formatCode>General</c:formatCode>
                <c:ptCount val="4"/>
                <c:pt idx="2">
                  <c:v>1.0879080000000001</c:v>
                </c:pt>
                <c:pt idx="3">
                  <c:v>0.71006000000000002</c:v>
                </c:pt>
              </c:numCache>
            </c:numRef>
          </c:val>
          <c:extLst>
            <c:ext xmlns:c16="http://schemas.microsoft.com/office/drawing/2014/chart" uri="{C3380CC4-5D6E-409C-BE32-E72D297353CC}">
              <c16:uniqueId val="{00000000-322C-4B6F-B9AB-470FD025EDB0}"/>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'!$B$3:$E$3</c:f>
              <c:numCache>
                <c:formatCode>General</c:formatCode>
                <c:ptCount val="4"/>
                <c:pt idx="0">
                  <c:v>0.98380299999999998</c:v>
                </c:pt>
                <c:pt idx="1">
                  <c:v>0.57601599999999997</c:v>
                </c:pt>
                <c:pt idx="2">
                  <c:v>0.55552299999999999</c:v>
                </c:pt>
                <c:pt idx="3">
                  <c:v>0.61569099999999999</c:v>
                </c:pt>
              </c:numCache>
            </c:numRef>
          </c:val>
          <c:extLst>
            <c:ext xmlns:c16="http://schemas.microsoft.com/office/drawing/2014/chart" uri="{C3380CC4-5D6E-409C-BE32-E72D297353CC}">
              <c16:uniqueId val="{00000001-322C-4B6F-B9AB-470FD025EDB0}"/>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'!$B$4:$E$4</c:f>
              <c:numCache>
                <c:formatCode>General</c:formatCode>
                <c:ptCount val="4"/>
                <c:pt idx="0">
                  <c:v>0.76405800000000001</c:v>
                </c:pt>
                <c:pt idx="1">
                  <c:v>2.3774479999999998</c:v>
                </c:pt>
                <c:pt idx="2">
                  <c:v>2.507212</c:v>
                </c:pt>
                <c:pt idx="3">
                  <c:v>2.9899819999999999</c:v>
                </c:pt>
              </c:numCache>
            </c:numRef>
          </c:val>
          <c:extLst>
            <c:ext xmlns:c16="http://schemas.microsoft.com/office/drawing/2014/chart" uri="{C3380CC4-5D6E-409C-BE32-E72D297353CC}">
              <c16:uniqueId val="{00000002-322C-4B6F-B9AB-470FD025EDB0}"/>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'!$B$5:$E$5</c:f>
              <c:numCache>
                <c:formatCode>General</c:formatCode>
                <c:ptCount val="4"/>
                <c:pt idx="0">
                  <c:v>2.1697410000000001</c:v>
                </c:pt>
                <c:pt idx="1">
                  <c:v>2.7546819999999999</c:v>
                </c:pt>
                <c:pt idx="2">
                  <c:v>3.1873619999999998</c:v>
                </c:pt>
                <c:pt idx="3">
                  <c:v>3.0227240000000002</c:v>
                </c:pt>
              </c:numCache>
            </c:numRef>
          </c:val>
          <c:extLst>
            <c:ext xmlns:c16="http://schemas.microsoft.com/office/drawing/2014/chart" uri="{C3380CC4-5D6E-409C-BE32-E72D297353CC}">
              <c16:uniqueId val="{00000003-322C-4B6F-B9AB-470FD025EDB0}"/>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'!$B$6:$E$6</c:f>
              <c:numCache>
                <c:formatCode>General</c:formatCode>
                <c:ptCount val="4"/>
                <c:pt idx="0">
                  <c:v>1.8519399999999999</c:v>
                </c:pt>
                <c:pt idx="1">
                  <c:v>2.3546870000000002</c:v>
                </c:pt>
                <c:pt idx="2">
                  <c:v>2.9840710000000001</c:v>
                </c:pt>
                <c:pt idx="3">
                  <c:v>3.004263348919201</c:v>
                </c:pt>
              </c:numCache>
            </c:numRef>
          </c:val>
          <c:extLst>
            <c:ext xmlns:c16="http://schemas.microsoft.com/office/drawing/2014/chart" uri="{C3380CC4-5D6E-409C-BE32-E72D297353CC}">
              <c16:uniqueId val="{00000004-322C-4B6F-B9AB-470FD025EDB0}"/>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'!$B$7:$E$7</c:f>
              <c:numCache>
                <c:formatCode>General</c:formatCode>
                <c:ptCount val="4"/>
                <c:pt idx="0">
                  <c:v>1.8654139999999999</c:v>
                </c:pt>
                <c:pt idx="1">
                  <c:v>1.3400620000000001</c:v>
                </c:pt>
                <c:pt idx="2">
                  <c:v>1.4951890000000001</c:v>
                </c:pt>
                <c:pt idx="3">
                  <c:v>2.6125598356979798</c:v>
                </c:pt>
              </c:numCache>
            </c:numRef>
          </c:val>
          <c:extLst>
            <c:ext xmlns:c16="http://schemas.microsoft.com/office/drawing/2014/chart" uri="{C3380CC4-5D6E-409C-BE32-E72D297353CC}">
              <c16:uniqueId val="{00000005-322C-4B6F-B9AB-470FD025EDB0}"/>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'!$B$8:$E$8</c:f>
              <c:numCache>
                <c:formatCode>General</c:formatCode>
                <c:ptCount val="4"/>
                <c:pt idx="0">
                  <c:v>2.298867</c:v>
                </c:pt>
                <c:pt idx="1">
                  <c:v>2.320011</c:v>
                </c:pt>
                <c:pt idx="2">
                  <c:v>2.0081380000000002</c:v>
                </c:pt>
                <c:pt idx="3">
                  <c:v>2.2218249999999999</c:v>
                </c:pt>
              </c:numCache>
            </c:numRef>
          </c:val>
          <c:extLst>
            <c:ext xmlns:c16="http://schemas.microsoft.com/office/drawing/2014/chart" uri="{C3380CC4-5D6E-409C-BE32-E72D297353CC}">
              <c16:uniqueId val="{00000006-322C-4B6F-B9AB-470FD025EDB0}"/>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'!$B$9:$E$9</c:f>
              <c:numCache>
                <c:formatCode>General</c:formatCode>
                <c:ptCount val="4"/>
                <c:pt idx="0">
                  <c:v>1.7161420000000001</c:v>
                </c:pt>
                <c:pt idx="1">
                  <c:v>1.9862</c:v>
                </c:pt>
                <c:pt idx="2">
                  <c:v>2.0520200000000002</c:v>
                </c:pt>
                <c:pt idx="3">
                  <c:v>2.2320329999999999</c:v>
                </c:pt>
              </c:numCache>
            </c:numRef>
          </c:val>
          <c:extLst>
            <c:ext xmlns:c16="http://schemas.microsoft.com/office/drawing/2014/chart" uri="{C3380CC4-5D6E-409C-BE32-E72D297353CC}">
              <c16:uniqueId val="{00000007-322C-4B6F-B9AB-470FD025EDB0}"/>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'بدهی به ح ص س '!$B$1:$E$1</c:f>
              <c:strCache>
                <c:ptCount val="4"/>
                <c:pt idx="0">
                  <c:v>12ماهه</c:v>
                </c:pt>
                <c:pt idx="1">
                  <c:v>9ماهه</c:v>
                </c:pt>
                <c:pt idx="2">
                  <c:v>6ماهه</c:v>
                </c:pt>
                <c:pt idx="3">
                  <c:v>3ماهه</c:v>
                </c:pt>
              </c:strCache>
            </c:strRef>
          </c:cat>
          <c:val>
            <c:numRef>
              <c:f>'بدهی به ح ص س '!$B$10:$E$10</c:f>
              <c:numCache>
                <c:formatCode>General</c:formatCode>
                <c:ptCount val="4"/>
                <c:pt idx="0">
                  <c:v>2.2243750000000002</c:v>
                </c:pt>
                <c:pt idx="1">
                  <c:v>1.865694</c:v>
                </c:pt>
                <c:pt idx="2">
                  <c:v>1.2243440000000001</c:v>
                </c:pt>
                <c:pt idx="3">
                  <c:v>1.0291250000000001</c:v>
                </c:pt>
              </c:numCache>
            </c:numRef>
          </c:val>
          <c:extLst>
            <c:ext xmlns:c16="http://schemas.microsoft.com/office/drawing/2014/chart" uri="{C3380CC4-5D6E-409C-BE32-E72D297353CC}">
              <c16:uniqueId val="{00000008-322C-4B6F-B9AB-470FD025EDB0}"/>
            </c:ext>
          </c:extLst>
        </c:ser>
        <c:dLbls>
          <c:showLegendKey val="0"/>
          <c:showVal val="0"/>
          <c:showCatName val="0"/>
          <c:showSerName val="0"/>
          <c:showPercent val="0"/>
          <c:showBubbleSize val="0"/>
        </c:dLbls>
        <c:gapWidth val="150"/>
        <c:shape val="box"/>
        <c:axId val="583047903"/>
        <c:axId val="583060383"/>
        <c:axId val="0"/>
      </c:bar3DChart>
      <c:catAx>
        <c:axId val="58304790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583060383"/>
        <c:crosses val="autoZero"/>
        <c:auto val="1"/>
        <c:lblAlgn val="ctr"/>
        <c:lblOffset val="100"/>
        <c:noMultiLvlLbl val="0"/>
      </c:catAx>
      <c:valAx>
        <c:axId val="583060383"/>
        <c:scaling>
          <c:orientation val="minMax"/>
        </c:scaling>
        <c:delete val="0"/>
        <c:axPos val="r"/>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304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نسبت مالکانه</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مالکانه'!$B$2:$E$2</c:f>
              <c:numCache>
                <c:formatCode>General</c:formatCode>
                <c:ptCount val="4"/>
                <c:pt idx="2" formatCode="0%">
                  <c:v>0.47894799999999998</c:v>
                </c:pt>
                <c:pt idx="3" formatCode="0%">
                  <c:v>0.58477500000000004</c:v>
                </c:pt>
              </c:numCache>
            </c:numRef>
          </c:val>
          <c:extLst>
            <c:ext xmlns:c16="http://schemas.microsoft.com/office/drawing/2014/chart" uri="{C3380CC4-5D6E-409C-BE32-E72D297353CC}">
              <c16:uniqueId val="{00000000-61E4-4CC0-8776-F63FEC47B0C4}"/>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مالکانه'!$B$3:$E$3</c:f>
              <c:numCache>
                <c:formatCode>0%</c:formatCode>
                <c:ptCount val="4"/>
                <c:pt idx="0">
                  <c:v>0.50408200000000003</c:v>
                </c:pt>
                <c:pt idx="1">
                  <c:v>0.63451100000000005</c:v>
                </c:pt>
                <c:pt idx="2">
                  <c:v>0.64287099999999997</c:v>
                </c:pt>
                <c:pt idx="3">
                  <c:v>0.61892999999999998</c:v>
                </c:pt>
              </c:numCache>
            </c:numRef>
          </c:val>
          <c:extLst>
            <c:ext xmlns:c16="http://schemas.microsoft.com/office/drawing/2014/chart" uri="{C3380CC4-5D6E-409C-BE32-E72D297353CC}">
              <c16:uniqueId val="{00000001-61E4-4CC0-8776-F63FEC47B0C4}"/>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مالکانه'!$B$4:$E$4</c:f>
              <c:numCache>
                <c:formatCode>0%</c:formatCode>
                <c:ptCount val="4"/>
                <c:pt idx="0">
                  <c:v>0.56687500000000002</c:v>
                </c:pt>
                <c:pt idx="1">
                  <c:v>0.29608200000000001</c:v>
                </c:pt>
                <c:pt idx="2">
                  <c:v>0.28512700000000002</c:v>
                </c:pt>
                <c:pt idx="3">
                  <c:v>0.25062800000000002</c:v>
                </c:pt>
              </c:numCache>
            </c:numRef>
          </c:val>
          <c:extLst>
            <c:ext xmlns:c16="http://schemas.microsoft.com/office/drawing/2014/chart" uri="{C3380CC4-5D6E-409C-BE32-E72D297353CC}">
              <c16:uniqueId val="{00000002-61E4-4CC0-8776-F63FEC47B0C4}"/>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مالکانه'!$B$5:$E$5</c:f>
              <c:numCache>
                <c:formatCode>0%</c:formatCode>
                <c:ptCount val="4"/>
                <c:pt idx="0">
                  <c:v>0.31548300000000001</c:v>
                </c:pt>
                <c:pt idx="1">
                  <c:v>0.26633400000000002</c:v>
                </c:pt>
                <c:pt idx="2">
                  <c:v>0.238814</c:v>
                </c:pt>
                <c:pt idx="3">
                  <c:v>0.248588</c:v>
                </c:pt>
              </c:numCache>
            </c:numRef>
          </c:val>
          <c:extLst>
            <c:ext xmlns:c16="http://schemas.microsoft.com/office/drawing/2014/chart" uri="{C3380CC4-5D6E-409C-BE32-E72D297353CC}">
              <c16:uniqueId val="{00000003-61E4-4CC0-8776-F63FEC47B0C4}"/>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مالکانه'!$B$6:$E$6</c:f>
              <c:numCache>
                <c:formatCode>0%</c:formatCode>
                <c:ptCount val="4"/>
                <c:pt idx="0">
                  <c:v>0.35063899999999998</c:v>
                </c:pt>
                <c:pt idx="1">
                  <c:v>0.29809000000000002</c:v>
                </c:pt>
                <c:pt idx="2">
                  <c:v>0.251</c:v>
                </c:pt>
                <c:pt idx="3">
                  <c:v>0.24973382439242214</c:v>
                </c:pt>
              </c:numCache>
            </c:numRef>
          </c:val>
          <c:extLst>
            <c:ext xmlns:c16="http://schemas.microsoft.com/office/drawing/2014/chart" uri="{C3380CC4-5D6E-409C-BE32-E72D297353CC}">
              <c16:uniqueId val="{00000004-61E4-4CC0-8776-F63FEC47B0C4}"/>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مالکانه'!$B$7:$E$7</c:f>
              <c:numCache>
                <c:formatCode>0%</c:formatCode>
                <c:ptCount val="4"/>
                <c:pt idx="0">
                  <c:v>0.34899000000000002</c:v>
                </c:pt>
                <c:pt idx="1">
                  <c:v>0.42733900000000002</c:v>
                </c:pt>
                <c:pt idx="2">
                  <c:v>0.40077099999999999</c:v>
                </c:pt>
                <c:pt idx="3">
                  <c:v>0.27681202401642457</c:v>
                </c:pt>
              </c:numCache>
            </c:numRef>
          </c:val>
          <c:extLst>
            <c:ext xmlns:c16="http://schemas.microsoft.com/office/drawing/2014/chart" uri="{C3380CC4-5D6E-409C-BE32-E72D297353CC}">
              <c16:uniqueId val="{00000005-61E4-4CC0-8776-F63FEC47B0C4}"/>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مالکانه'!$B$8:$E$8</c:f>
              <c:numCache>
                <c:formatCode>0%</c:formatCode>
                <c:ptCount val="4"/>
                <c:pt idx="0">
                  <c:v>0.30313400000000001</c:v>
                </c:pt>
                <c:pt idx="1">
                  <c:v>0.30120400000000003</c:v>
                </c:pt>
                <c:pt idx="2">
                  <c:v>0.33243200000000001</c:v>
                </c:pt>
                <c:pt idx="3">
                  <c:v>0.31038300000000002</c:v>
                </c:pt>
              </c:numCache>
            </c:numRef>
          </c:val>
          <c:extLst>
            <c:ext xmlns:c16="http://schemas.microsoft.com/office/drawing/2014/chart" uri="{C3380CC4-5D6E-409C-BE32-E72D297353CC}">
              <c16:uniqueId val="{00000006-61E4-4CC0-8776-F63FEC47B0C4}"/>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مالکانه'!$B$9:$E$9</c:f>
              <c:numCache>
                <c:formatCode>0%</c:formatCode>
                <c:ptCount val="4"/>
                <c:pt idx="0">
                  <c:v>0.36816900000000002</c:v>
                </c:pt>
                <c:pt idx="1">
                  <c:v>0.334874</c:v>
                </c:pt>
                <c:pt idx="2">
                  <c:v>0.327652</c:v>
                </c:pt>
                <c:pt idx="3">
                  <c:v>0.30940299999999998</c:v>
                </c:pt>
              </c:numCache>
            </c:numRef>
          </c:val>
          <c:extLst>
            <c:ext xmlns:c16="http://schemas.microsoft.com/office/drawing/2014/chart" uri="{C3380CC4-5D6E-409C-BE32-E72D297353CC}">
              <c16:uniqueId val="{00000007-61E4-4CC0-8776-F63FEC47B0C4}"/>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'نسبت مالکانه'!$B$1:$E$1</c:f>
              <c:strCache>
                <c:ptCount val="4"/>
                <c:pt idx="0">
                  <c:v>12ماهه</c:v>
                </c:pt>
                <c:pt idx="1">
                  <c:v>9ماهه</c:v>
                </c:pt>
                <c:pt idx="2">
                  <c:v>6ماهه</c:v>
                </c:pt>
                <c:pt idx="3">
                  <c:v>3ماهه</c:v>
                </c:pt>
              </c:strCache>
            </c:strRef>
          </c:cat>
          <c:val>
            <c:numRef>
              <c:f>'نسبت مالکانه'!$B$10:$E$10</c:f>
              <c:numCache>
                <c:formatCode>0%</c:formatCode>
                <c:ptCount val="4"/>
                <c:pt idx="0">
                  <c:v>0.31013800000000002</c:v>
                </c:pt>
                <c:pt idx="1">
                  <c:v>0.39662500000000001</c:v>
                </c:pt>
                <c:pt idx="2">
                  <c:v>0.54069100000000003</c:v>
                </c:pt>
                <c:pt idx="3">
                  <c:v>0.558056</c:v>
                </c:pt>
              </c:numCache>
            </c:numRef>
          </c:val>
          <c:extLst>
            <c:ext xmlns:c16="http://schemas.microsoft.com/office/drawing/2014/chart" uri="{C3380CC4-5D6E-409C-BE32-E72D297353CC}">
              <c16:uniqueId val="{00000008-61E4-4CC0-8776-F63FEC47B0C4}"/>
            </c:ext>
          </c:extLst>
        </c:ser>
        <c:dLbls>
          <c:showLegendKey val="0"/>
          <c:showVal val="0"/>
          <c:showCatName val="0"/>
          <c:showSerName val="0"/>
          <c:showPercent val="0"/>
          <c:showBubbleSize val="0"/>
        </c:dLbls>
        <c:gapWidth val="150"/>
        <c:shape val="box"/>
        <c:axId val="633970063"/>
        <c:axId val="633968143"/>
        <c:axId val="0"/>
      </c:bar3DChart>
      <c:catAx>
        <c:axId val="63397006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633968143"/>
        <c:crosses val="autoZero"/>
        <c:auto val="1"/>
        <c:lblAlgn val="ctr"/>
        <c:lblOffset val="100"/>
        <c:noMultiLvlLbl val="0"/>
      </c:catAx>
      <c:valAx>
        <c:axId val="63396814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3397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سود سهام مصوب و انباشته پایان دوره </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'تصمیمات مجمع'!$D$1</c:f>
              <c:strCache>
                <c:ptCount val="1"/>
                <c:pt idx="0">
                  <c:v>سود مصوب</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'تصمیمات مجمع'!$C$2:$C$10</c:f>
              <c:strCache>
                <c:ptCount val="9"/>
                <c:pt idx="0">
                  <c:v>۱۴۰۳(پیش بینی)</c:v>
                </c:pt>
                <c:pt idx="1">
                  <c:v>۱۴۰۲/۱۲/۲۹</c:v>
                </c:pt>
                <c:pt idx="2">
                  <c:v>۱۴۰۱/۱۲/۲۹</c:v>
                </c:pt>
                <c:pt idx="3">
                  <c:v>۱۴۰۰/۱۲/۲۹</c:v>
                </c:pt>
                <c:pt idx="4">
                  <c:v>۱۳۹۹/۱۲/۳۰</c:v>
                </c:pt>
                <c:pt idx="5">
                  <c:v>۱۳۹۸/۱۲/۲۸</c:v>
                </c:pt>
                <c:pt idx="6">
                  <c:v>۱۳۹۷/۱۲/۲۹</c:v>
                </c:pt>
                <c:pt idx="7">
                  <c:v>۱۳۹۶/۱۲/۲۹</c:v>
                </c:pt>
                <c:pt idx="8">
                  <c:v>۱۳۹۵/۱۲/۳۰</c:v>
                </c:pt>
              </c:strCache>
            </c:strRef>
          </c:cat>
          <c:val>
            <c:numRef>
              <c:f>'تصمیمات مجمع'!$D$2:$D$10</c:f>
              <c:numCache>
                <c:formatCode>_(* #,##0.00_);_(* \(#,##0.00\);_(* "-"??_);_(@_)</c:formatCode>
                <c:ptCount val="9"/>
                <c:pt idx="0">
                  <c:v>27653967</c:v>
                </c:pt>
                <c:pt idx="1">
                  <c:v>14135416</c:v>
                </c:pt>
                <c:pt idx="2">
                  <c:v>13889582</c:v>
                </c:pt>
                <c:pt idx="3">
                  <c:v>11812500</c:v>
                </c:pt>
                <c:pt idx="4">
                  <c:v>6412500</c:v>
                </c:pt>
                <c:pt idx="5">
                  <c:v>2714625</c:v>
                </c:pt>
                <c:pt idx="6">
                  <c:v>702000</c:v>
                </c:pt>
                <c:pt idx="7">
                  <c:v>697500</c:v>
                </c:pt>
                <c:pt idx="8">
                  <c:v>297000</c:v>
                </c:pt>
              </c:numCache>
            </c:numRef>
          </c:val>
          <c:extLst>
            <c:ext xmlns:c16="http://schemas.microsoft.com/office/drawing/2014/chart" uri="{C3380CC4-5D6E-409C-BE32-E72D297353CC}">
              <c16:uniqueId val="{00000000-9C0E-4E34-A266-2EB4C2D4B142}"/>
            </c:ext>
          </c:extLst>
        </c:ser>
        <c:ser>
          <c:idx val="1"/>
          <c:order val="1"/>
          <c:tx>
            <c:strRef>
              <c:f>'تصمیمات مجمع'!$E$1</c:f>
              <c:strCache>
                <c:ptCount val="1"/>
                <c:pt idx="0">
                  <c:v>سود انباشته پایان دوره</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'تصمیمات مجمع'!$C$2:$C$10</c:f>
              <c:strCache>
                <c:ptCount val="9"/>
                <c:pt idx="0">
                  <c:v>۱۴۰۳(پیش بینی)</c:v>
                </c:pt>
                <c:pt idx="1">
                  <c:v>۱۴۰۲/۱۲/۲۹</c:v>
                </c:pt>
                <c:pt idx="2">
                  <c:v>۱۴۰۱/۱۲/۲۹</c:v>
                </c:pt>
                <c:pt idx="3">
                  <c:v>۱۴۰۰/۱۲/۲۹</c:v>
                </c:pt>
                <c:pt idx="4">
                  <c:v>۱۳۹۹/۱۲/۳۰</c:v>
                </c:pt>
                <c:pt idx="5">
                  <c:v>۱۳۹۸/۱۲/۲۸</c:v>
                </c:pt>
                <c:pt idx="6">
                  <c:v>۱۳۹۷/۱۲/۲۹</c:v>
                </c:pt>
                <c:pt idx="7">
                  <c:v>۱۳۹۶/۱۲/۲۹</c:v>
                </c:pt>
                <c:pt idx="8">
                  <c:v>۱۳۹۵/۱۲/۳۰</c:v>
                </c:pt>
              </c:strCache>
            </c:strRef>
          </c:cat>
          <c:val>
            <c:numRef>
              <c:f>'تصمیمات مجمع'!$E$2:$E$10</c:f>
              <c:numCache>
                <c:formatCode>_(* #,##0.00_);_(* \(#,##0.00\);_(* "-"??_);_(@_)</c:formatCode>
                <c:ptCount val="9"/>
                <c:pt idx="0">
                  <c:v>33210000</c:v>
                </c:pt>
                <c:pt idx="1">
                  <c:v>17203564</c:v>
                </c:pt>
                <c:pt idx="2">
                  <c:v>15374861</c:v>
                </c:pt>
                <c:pt idx="3">
                  <c:v>13122667</c:v>
                </c:pt>
                <c:pt idx="4">
                  <c:v>6677359</c:v>
                </c:pt>
                <c:pt idx="5">
                  <c:v>3016208</c:v>
                </c:pt>
                <c:pt idx="6">
                  <c:v>874098</c:v>
                </c:pt>
                <c:pt idx="7">
                  <c:v>813515</c:v>
                </c:pt>
                <c:pt idx="8">
                  <c:v>575904</c:v>
                </c:pt>
              </c:numCache>
            </c:numRef>
          </c:val>
          <c:extLst>
            <c:ext xmlns:c16="http://schemas.microsoft.com/office/drawing/2014/chart" uri="{C3380CC4-5D6E-409C-BE32-E72D297353CC}">
              <c16:uniqueId val="{00000001-9C0E-4E34-A266-2EB4C2D4B142}"/>
            </c:ext>
          </c:extLst>
        </c:ser>
        <c:dLbls>
          <c:showLegendKey val="0"/>
          <c:showVal val="0"/>
          <c:showCatName val="0"/>
          <c:showSerName val="0"/>
          <c:showPercent val="0"/>
          <c:showBubbleSize val="0"/>
        </c:dLbls>
        <c:gapWidth val="150"/>
        <c:axId val="394732128"/>
        <c:axId val="394732608"/>
      </c:barChart>
      <c:lineChart>
        <c:grouping val="standard"/>
        <c:varyColors val="0"/>
        <c:ser>
          <c:idx val="2"/>
          <c:order val="2"/>
          <c:tx>
            <c:v>ارزش بازار</c:v>
          </c:tx>
          <c:spPr>
            <a:ln w="34925" cap="rnd">
              <a:solidFill>
                <a:srgbClr val="FF0000"/>
              </a:solidFill>
              <a:round/>
            </a:ln>
            <a:effectLst>
              <a:outerShdw blurRad="57150" dist="19050" dir="5400000" algn="ctr" rotWithShape="0">
                <a:srgbClr val="000000">
                  <a:alpha val="63000"/>
                </a:srgbClr>
              </a:outerShdw>
            </a:effectLst>
          </c:spPr>
          <c:marker>
            <c:symbol val="none"/>
          </c:marker>
          <c:val>
            <c:numRef>
              <c:f>'تصمیمات مجمع'!$E$16:$E$24</c:f>
              <c:numCache>
                <c:formatCode>_(* #,##0_);_(* \(#,##0\);_(* "-"??_);_(@_)</c:formatCode>
                <c:ptCount val="9"/>
                <c:pt idx="0">
                  <c:v>2625000</c:v>
                </c:pt>
                <c:pt idx="1">
                  <c:v>4727000</c:v>
                </c:pt>
                <c:pt idx="2">
                  <c:v>8521000</c:v>
                </c:pt>
                <c:pt idx="3">
                  <c:v>26000000</c:v>
                </c:pt>
                <c:pt idx="4">
                  <c:v>63130000</c:v>
                </c:pt>
                <c:pt idx="5">
                  <c:v>68820000</c:v>
                </c:pt>
                <c:pt idx="6">
                  <c:v>104810000</c:v>
                </c:pt>
                <c:pt idx="7">
                  <c:v>118780000</c:v>
                </c:pt>
                <c:pt idx="8">
                  <c:v>213620000</c:v>
                </c:pt>
              </c:numCache>
            </c:numRef>
          </c:val>
          <c:smooth val="0"/>
          <c:extLst>
            <c:ext xmlns:c16="http://schemas.microsoft.com/office/drawing/2014/chart" uri="{C3380CC4-5D6E-409C-BE32-E72D297353CC}">
              <c16:uniqueId val="{00000002-9C0E-4E34-A266-2EB4C2D4B142}"/>
            </c:ext>
          </c:extLst>
        </c:ser>
        <c:dLbls>
          <c:showLegendKey val="0"/>
          <c:showVal val="0"/>
          <c:showCatName val="0"/>
          <c:showSerName val="0"/>
          <c:showPercent val="0"/>
          <c:showBubbleSize val="0"/>
        </c:dLbls>
        <c:marker val="1"/>
        <c:smooth val="0"/>
        <c:axId val="1836994159"/>
        <c:axId val="1836991279"/>
      </c:lineChart>
      <c:catAx>
        <c:axId val="3947321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94732608"/>
        <c:crosses val="autoZero"/>
        <c:auto val="1"/>
        <c:lblAlgn val="ctr"/>
        <c:lblOffset val="100"/>
        <c:noMultiLvlLbl val="0"/>
      </c:catAx>
      <c:valAx>
        <c:axId val="394732608"/>
        <c:scaling>
          <c:orientation val="minMax"/>
        </c:scaling>
        <c:delete val="0"/>
        <c:axPos val="r"/>
        <c:majorGridlines>
          <c:spPr>
            <a:ln w="9525" cap="flat" cmpd="sng" algn="ctr">
              <a:solidFill>
                <a:schemeClr val="dk1">
                  <a:lumMod val="50000"/>
                  <a:lumOff val="5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4732128"/>
        <c:crosses val="autoZero"/>
        <c:crossBetween val="between"/>
      </c:valAx>
      <c:valAx>
        <c:axId val="1836991279"/>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836994159"/>
        <c:crosses val="autoZero"/>
        <c:crossBetween val="between"/>
      </c:valAx>
      <c:catAx>
        <c:axId val="1836994159"/>
        <c:scaling>
          <c:orientation val="minMax"/>
        </c:scaling>
        <c:delete val="1"/>
        <c:axPos val="b"/>
        <c:majorTickMark val="out"/>
        <c:minorTickMark val="none"/>
        <c:tickLblPos val="nextTo"/>
        <c:crossAx val="18369912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مطالبات به دارایی ها</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ها'!$B$2:$E$2</c:f>
              <c:numCache>
                <c:formatCode>General</c:formatCode>
                <c:ptCount val="4"/>
                <c:pt idx="2" formatCode="0%">
                  <c:v>0.16078100000000001</c:v>
                </c:pt>
                <c:pt idx="3" formatCode="0%">
                  <c:v>0.22741800000000001</c:v>
                </c:pt>
              </c:numCache>
            </c:numRef>
          </c:val>
          <c:extLst>
            <c:ext xmlns:c16="http://schemas.microsoft.com/office/drawing/2014/chart" uri="{C3380CC4-5D6E-409C-BE32-E72D297353CC}">
              <c16:uniqueId val="{00000000-8D2C-4E79-B9F1-4956EED1D7A7}"/>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ها'!$B$3:$E$3</c:f>
              <c:numCache>
                <c:formatCode>0%</c:formatCode>
                <c:ptCount val="4"/>
                <c:pt idx="0">
                  <c:v>0.17047399999999999</c:v>
                </c:pt>
                <c:pt idx="1">
                  <c:v>0.16330800000000001</c:v>
                </c:pt>
                <c:pt idx="2">
                  <c:v>0.16184299999999999</c:v>
                </c:pt>
                <c:pt idx="3">
                  <c:v>0.17518500000000001</c:v>
                </c:pt>
              </c:numCache>
            </c:numRef>
          </c:val>
          <c:extLst>
            <c:ext xmlns:c16="http://schemas.microsoft.com/office/drawing/2014/chart" uri="{C3380CC4-5D6E-409C-BE32-E72D297353CC}">
              <c16:uniqueId val="{00000001-8D2C-4E79-B9F1-4956EED1D7A7}"/>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ها'!$B$4:$E$4</c:f>
              <c:numCache>
                <c:formatCode>0%</c:formatCode>
                <c:ptCount val="4"/>
                <c:pt idx="0">
                  <c:v>0.17019799999999999</c:v>
                </c:pt>
                <c:pt idx="1">
                  <c:v>0.19664300000000001</c:v>
                </c:pt>
                <c:pt idx="2">
                  <c:v>0.13645399999999999</c:v>
                </c:pt>
                <c:pt idx="3">
                  <c:v>0.225609</c:v>
                </c:pt>
              </c:numCache>
            </c:numRef>
          </c:val>
          <c:extLst>
            <c:ext xmlns:c16="http://schemas.microsoft.com/office/drawing/2014/chart" uri="{C3380CC4-5D6E-409C-BE32-E72D297353CC}">
              <c16:uniqueId val="{00000002-8D2C-4E79-B9F1-4956EED1D7A7}"/>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ها'!$B$5:$E$5</c:f>
              <c:numCache>
                <c:formatCode>0%</c:formatCode>
                <c:ptCount val="4"/>
                <c:pt idx="0">
                  <c:v>0.197106</c:v>
                </c:pt>
                <c:pt idx="1">
                  <c:v>0.224633</c:v>
                </c:pt>
                <c:pt idx="2">
                  <c:v>0.19619700000000001</c:v>
                </c:pt>
                <c:pt idx="3">
                  <c:v>0.20657400000000001</c:v>
                </c:pt>
              </c:numCache>
            </c:numRef>
          </c:val>
          <c:extLst>
            <c:ext xmlns:c16="http://schemas.microsoft.com/office/drawing/2014/chart" uri="{C3380CC4-5D6E-409C-BE32-E72D297353CC}">
              <c16:uniqueId val="{00000003-8D2C-4E79-B9F1-4956EED1D7A7}"/>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ها'!$B$6:$E$6</c:f>
              <c:numCache>
                <c:formatCode>0%</c:formatCode>
                <c:ptCount val="4"/>
                <c:pt idx="0">
                  <c:v>0.15686</c:v>
                </c:pt>
                <c:pt idx="1">
                  <c:v>0.17141700000000001</c:v>
                </c:pt>
                <c:pt idx="2">
                  <c:v>0.20488999999999999</c:v>
                </c:pt>
                <c:pt idx="3">
                  <c:v>0.22556262894469606</c:v>
                </c:pt>
              </c:numCache>
            </c:numRef>
          </c:val>
          <c:extLst>
            <c:ext xmlns:c16="http://schemas.microsoft.com/office/drawing/2014/chart" uri="{C3380CC4-5D6E-409C-BE32-E72D297353CC}">
              <c16:uniqueId val="{00000004-8D2C-4E79-B9F1-4956EED1D7A7}"/>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ها'!$B$7:$E$7</c:f>
              <c:numCache>
                <c:formatCode>0%</c:formatCode>
                <c:ptCount val="4"/>
                <c:pt idx="0">
                  <c:v>0.19611500000000001</c:v>
                </c:pt>
                <c:pt idx="1">
                  <c:v>0.24090800000000001</c:v>
                </c:pt>
                <c:pt idx="2">
                  <c:v>0.21707699999999999</c:v>
                </c:pt>
                <c:pt idx="3">
                  <c:v>0.10083535071755141</c:v>
                </c:pt>
              </c:numCache>
            </c:numRef>
          </c:val>
          <c:extLst>
            <c:ext xmlns:c16="http://schemas.microsoft.com/office/drawing/2014/chart" uri="{C3380CC4-5D6E-409C-BE32-E72D297353CC}">
              <c16:uniqueId val="{00000005-8D2C-4E79-B9F1-4956EED1D7A7}"/>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ها'!$B$8:$E$8</c:f>
              <c:numCache>
                <c:formatCode>0%</c:formatCode>
                <c:ptCount val="4"/>
                <c:pt idx="0">
                  <c:v>0.15537300000000001</c:v>
                </c:pt>
                <c:pt idx="1">
                  <c:v>0.12077499999999999</c:v>
                </c:pt>
                <c:pt idx="2">
                  <c:v>0.14967800000000001</c:v>
                </c:pt>
                <c:pt idx="3">
                  <c:v>0.24198700000000001</c:v>
                </c:pt>
              </c:numCache>
            </c:numRef>
          </c:val>
          <c:extLst>
            <c:ext xmlns:c16="http://schemas.microsoft.com/office/drawing/2014/chart" uri="{C3380CC4-5D6E-409C-BE32-E72D297353CC}">
              <c16:uniqueId val="{00000006-8D2C-4E79-B9F1-4956EED1D7A7}"/>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ها'!$B$9:$E$9</c:f>
              <c:numCache>
                <c:formatCode>0%</c:formatCode>
                <c:ptCount val="4"/>
                <c:pt idx="0">
                  <c:v>0.24605199999999999</c:v>
                </c:pt>
                <c:pt idx="1">
                  <c:v>0.33224900000000002</c:v>
                </c:pt>
                <c:pt idx="2">
                  <c:v>0.35555900000000001</c:v>
                </c:pt>
                <c:pt idx="3">
                  <c:v>0.33353100000000002</c:v>
                </c:pt>
              </c:numCache>
            </c:numRef>
          </c:val>
          <c:extLst>
            <c:ext xmlns:c16="http://schemas.microsoft.com/office/drawing/2014/chart" uri="{C3380CC4-5D6E-409C-BE32-E72D297353CC}">
              <c16:uniqueId val="{00000007-8D2C-4E79-B9F1-4956EED1D7A7}"/>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'مطالبات به دارایی ها'!$B$1:$E$1</c:f>
              <c:strCache>
                <c:ptCount val="4"/>
                <c:pt idx="0">
                  <c:v>12ماهه</c:v>
                </c:pt>
                <c:pt idx="1">
                  <c:v>9ماهه</c:v>
                </c:pt>
                <c:pt idx="2">
                  <c:v>6ماهه</c:v>
                </c:pt>
                <c:pt idx="3">
                  <c:v>3ماهه</c:v>
                </c:pt>
              </c:strCache>
            </c:strRef>
          </c:cat>
          <c:val>
            <c:numRef>
              <c:f>'مطالبات به دارایی ها'!$B$10:$E$10</c:f>
              <c:numCache>
                <c:formatCode>0%</c:formatCode>
                <c:ptCount val="4"/>
                <c:pt idx="0">
                  <c:v>0.28764600000000001</c:v>
                </c:pt>
                <c:pt idx="1">
                  <c:v>0.272198</c:v>
                </c:pt>
                <c:pt idx="2">
                  <c:v>0.271949</c:v>
                </c:pt>
                <c:pt idx="3">
                  <c:v>0.32138100000000003</c:v>
                </c:pt>
              </c:numCache>
            </c:numRef>
          </c:val>
          <c:extLst>
            <c:ext xmlns:c16="http://schemas.microsoft.com/office/drawing/2014/chart" uri="{C3380CC4-5D6E-409C-BE32-E72D297353CC}">
              <c16:uniqueId val="{00000008-8D2C-4E79-B9F1-4956EED1D7A7}"/>
            </c:ext>
          </c:extLst>
        </c:ser>
        <c:dLbls>
          <c:showLegendKey val="0"/>
          <c:showVal val="0"/>
          <c:showCatName val="0"/>
          <c:showSerName val="0"/>
          <c:showPercent val="0"/>
          <c:showBubbleSize val="0"/>
        </c:dLbls>
        <c:gapWidth val="150"/>
        <c:shape val="box"/>
        <c:axId val="531308623"/>
        <c:axId val="531299983"/>
        <c:axId val="0"/>
      </c:bar3DChart>
      <c:catAx>
        <c:axId val="53130862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531299983"/>
        <c:crosses val="autoZero"/>
        <c:auto val="1"/>
        <c:lblAlgn val="ctr"/>
        <c:lblOffset val="100"/>
        <c:noMultiLvlLbl val="0"/>
      </c:catAx>
      <c:valAx>
        <c:axId val="531299983"/>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3130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B Nazanin" panose="00000400000000000000" pitchFamily="2" charset="-78"/>
              </a:defRPr>
            </a:pPr>
            <a:r>
              <a:rPr lang="fa-IR">
                <a:cs typeface="B Nazanin" panose="00000400000000000000" pitchFamily="2" charset="-78"/>
              </a:rPr>
              <a:t>درصد تقسیم سود</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B Nazanin" panose="00000400000000000000" pitchFamily="2" charset="-78"/>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'درصد تقسیم سود نقدی '!$D$1</c:f>
              <c:strCache>
                <c:ptCount val="1"/>
                <c:pt idx="0">
                  <c:v>درصد تقسیم سود</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'درصد تقسیم سود نقدی '!$A$2:$A$9</c:f>
              <c:strCache>
                <c:ptCount val="8"/>
                <c:pt idx="0">
                  <c:v>1402/12/29</c:v>
                </c:pt>
                <c:pt idx="1">
                  <c:v>1401/12/29</c:v>
                </c:pt>
                <c:pt idx="2">
                  <c:v>1400/12/29</c:v>
                </c:pt>
                <c:pt idx="3">
                  <c:v>1399/12/30</c:v>
                </c:pt>
                <c:pt idx="4">
                  <c:v>1398/12/29</c:v>
                </c:pt>
                <c:pt idx="5">
                  <c:v>1397/12/29</c:v>
                </c:pt>
                <c:pt idx="6">
                  <c:v>1396/12/29</c:v>
                </c:pt>
                <c:pt idx="7">
                  <c:v>1395/12/30</c:v>
                </c:pt>
              </c:strCache>
            </c:strRef>
          </c:cat>
          <c:val>
            <c:numRef>
              <c:f>'درصد تقسیم سود نقدی '!$D$2:$D$9</c:f>
              <c:numCache>
                <c:formatCode>0%</c:formatCode>
                <c:ptCount val="8"/>
                <c:pt idx="0">
                  <c:v>0.82165625680818233</c:v>
                </c:pt>
                <c:pt idx="1">
                  <c:v>0.90339561443840044</c:v>
                </c:pt>
                <c:pt idx="2">
                  <c:v>0.9001600055842307</c:v>
                </c:pt>
                <c:pt idx="3">
                  <c:v>0.9603347670838126</c:v>
                </c:pt>
                <c:pt idx="4">
                  <c:v>0.90001253229220268</c:v>
                </c:pt>
                <c:pt idx="5">
                  <c:v>0.80311360968678569</c:v>
                </c:pt>
                <c:pt idx="6">
                  <c:v>0.8573904599177643</c:v>
                </c:pt>
                <c:pt idx="7">
                  <c:v>0.51571095182530424</c:v>
                </c:pt>
              </c:numCache>
            </c:numRef>
          </c:val>
          <c:extLst>
            <c:ext xmlns:c16="http://schemas.microsoft.com/office/drawing/2014/chart" uri="{C3380CC4-5D6E-409C-BE32-E72D297353CC}">
              <c16:uniqueId val="{00000000-BC5B-4B32-9803-D1396EF0D5C0}"/>
            </c:ext>
          </c:extLst>
        </c:ser>
        <c:dLbls>
          <c:showLegendKey val="0"/>
          <c:showVal val="0"/>
          <c:showCatName val="0"/>
          <c:showSerName val="0"/>
          <c:showPercent val="0"/>
          <c:showBubbleSize val="0"/>
        </c:dLbls>
        <c:gapWidth val="150"/>
        <c:shape val="box"/>
        <c:axId val="394732128"/>
        <c:axId val="394732608"/>
        <c:axId val="0"/>
      </c:bar3DChart>
      <c:catAx>
        <c:axId val="3947321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94732608"/>
        <c:crosses val="autoZero"/>
        <c:auto val="1"/>
        <c:lblAlgn val="ctr"/>
        <c:lblOffset val="100"/>
        <c:noMultiLvlLbl val="0"/>
      </c:catAx>
      <c:valAx>
        <c:axId val="394732608"/>
        <c:scaling>
          <c:orientation val="minMax"/>
        </c:scaling>
        <c:delete val="0"/>
        <c:axPos val="r"/>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473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فروش ماهانه </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'یک ماهه'!$A$1:$A$12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'یک ماهه'!$B$1:$B$12</c:f>
              <c:numCache>
                <c:formatCode>General</c:formatCode>
                <c:ptCount val="12"/>
                <c:pt idx="3" formatCode="_(* #,##0_);_(* \(#,##0\);_(* &quot;-&quot;??_);_(@_)">
                  <c:v>21015182</c:v>
                </c:pt>
                <c:pt idx="4" formatCode="_(* #,##0_);_(* \(#,##0\);_(* &quot;-&quot;??_);_(@_)">
                  <c:v>23079900</c:v>
                </c:pt>
                <c:pt idx="5" formatCode="_(* #,##0_);_(* \(#,##0\);_(* &quot;-&quot;??_);_(@_)">
                  <c:v>20728952</c:v>
                </c:pt>
                <c:pt idx="6" formatCode="_(* #,##0_);_(* \(#,##0\);_(* &quot;-&quot;??_);_(@_)">
                  <c:v>17282847</c:v>
                </c:pt>
                <c:pt idx="7" formatCode="_(* #,##0_);_(* \(#,##0\);_(* &quot;-&quot;??_);_(@_)">
                  <c:v>17482464</c:v>
                </c:pt>
                <c:pt idx="8" formatCode="_(* #,##0_);_(* \(#,##0\);_(* &quot;-&quot;??_);_(@_)">
                  <c:v>14798735</c:v>
                </c:pt>
                <c:pt idx="9" formatCode="_(* #,##0_);_(* \(#,##0\);_(* &quot;-&quot;??_);_(@_)">
                  <c:v>16025799</c:v>
                </c:pt>
                <c:pt idx="10" formatCode="_(* #,##0_);_(* \(#,##0\);_(* &quot;-&quot;??_);_(@_)">
                  <c:v>19050244</c:v>
                </c:pt>
                <c:pt idx="11" formatCode="_(* #,##0_);_(* \(#,##0\);_(* &quot;-&quot;??_);_(@_)">
                  <c:v>4627501</c:v>
                </c:pt>
              </c:numCache>
            </c:numRef>
          </c:val>
          <c:extLst>
            <c:ext xmlns:c16="http://schemas.microsoft.com/office/drawing/2014/chart" uri="{C3380CC4-5D6E-409C-BE32-E72D297353CC}">
              <c16:uniqueId val="{00000000-26FB-4C43-9941-C6C72C652CD3}"/>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'یک ماهه'!$A$1:$A$12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'یک ماهه'!$C$1:$C$12</c:f>
              <c:numCache>
                <c:formatCode>_(* #,##0_);_(* \(#,##0\);_(* "-"??_);_(@_)</c:formatCode>
                <c:ptCount val="12"/>
                <c:pt idx="0">
                  <c:v>14853950</c:v>
                </c:pt>
                <c:pt idx="1">
                  <c:v>9588382</c:v>
                </c:pt>
                <c:pt idx="2">
                  <c:v>9036919</c:v>
                </c:pt>
                <c:pt idx="3">
                  <c:v>9186537</c:v>
                </c:pt>
                <c:pt idx="4">
                  <c:v>9135123</c:v>
                </c:pt>
                <c:pt idx="5">
                  <c:v>7566829</c:v>
                </c:pt>
                <c:pt idx="6">
                  <c:v>7271375</c:v>
                </c:pt>
                <c:pt idx="7">
                  <c:v>9641531</c:v>
                </c:pt>
                <c:pt idx="8">
                  <c:v>9970371</c:v>
                </c:pt>
                <c:pt idx="9">
                  <c:v>9330103</c:v>
                </c:pt>
                <c:pt idx="10">
                  <c:v>9077543</c:v>
                </c:pt>
                <c:pt idx="11">
                  <c:v>4073681</c:v>
                </c:pt>
              </c:numCache>
            </c:numRef>
          </c:val>
          <c:extLst>
            <c:ext xmlns:c16="http://schemas.microsoft.com/office/drawing/2014/chart" uri="{C3380CC4-5D6E-409C-BE32-E72D297353CC}">
              <c16:uniqueId val="{00000001-26FB-4C43-9941-C6C72C652CD3}"/>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'یک ماهه'!$A$1:$A$12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'یک ماهه'!$D$1:$D$12</c:f>
              <c:numCache>
                <c:formatCode>_(* #,##0_);_(* \(#,##0\);_(* "-"??_);_(@_)</c:formatCode>
                <c:ptCount val="12"/>
                <c:pt idx="0">
                  <c:v>12928651</c:v>
                </c:pt>
                <c:pt idx="1">
                  <c:v>8614616</c:v>
                </c:pt>
                <c:pt idx="2">
                  <c:v>6490039</c:v>
                </c:pt>
                <c:pt idx="3">
                  <c:v>6242729</c:v>
                </c:pt>
                <c:pt idx="4">
                  <c:v>5635561</c:v>
                </c:pt>
                <c:pt idx="5">
                  <c:v>4994906</c:v>
                </c:pt>
                <c:pt idx="6">
                  <c:v>5230307</c:v>
                </c:pt>
                <c:pt idx="7">
                  <c:v>4949700</c:v>
                </c:pt>
                <c:pt idx="8">
                  <c:v>5923037</c:v>
                </c:pt>
                <c:pt idx="9">
                  <c:v>7057454</c:v>
                </c:pt>
                <c:pt idx="10">
                  <c:v>5140880</c:v>
                </c:pt>
                <c:pt idx="11">
                  <c:v>3246468</c:v>
                </c:pt>
              </c:numCache>
            </c:numRef>
          </c:val>
          <c:extLst>
            <c:ext xmlns:c16="http://schemas.microsoft.com/office/drawing/2014/chart" uri="{C3380CC4-5D6E-409C-BE32-E72D297353CC}">
              <c16:uniqueId val="{00000002-26FB-4C43-9941-C6C72C652CD3}"/>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'یک ماهه'!$A$1:$A$12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'یک ماهه'!$E$1:$E$12</c:f>
              <c:numCache>
                <c:formatCode>_(* #,##0_);_(* \(#,##0\);_(* "-"??_);_(@_)</c:formatCode>
                <c:ptCount val="12"/>
                <c:pt idx="0">
                  <c:v>6852380</c:v>
                </c:pt>
                <c:pt idx="1">
                  <c:v>4536619</c:v>
                </c:pt>
                <c:pt idx="2">
                  <c:v>4823671</c:v>
                </c:pt>
                <c:pt idx="3">
                  <c:v>6029161</c:v>
                </c:pt>
                <c:pt idx="4">
                  <c:v>5616640</c:v>
                </c:pt>
                <c:pt idx="5">
                  <c:v>4168726</c:v>
                </c:pt>
                <c:pt idx="6">
                  <c:v>6311747</c:v>
                </c:pt>
                <c:pt idx="7">
                  <c:v>3271387</c:v>
                </c:pt>
                <c:pt idx="8">
                  <c:v>4488926</c:v>
                </c:pt>
                <c:pt idx="9">
                  <c:v>4285928</c:v>
                </c:pt>
                <c:pt idx="10">
                  <c:v>3173770</c:v>
                </c:pt>
                <c:pt idx="11">
                  <c:v>2170867</c:v>
                </c:pt>
              </c:numCache>
            </c:numRef>
          </c:val>
          <c:extLst>
            <c:ext xmlns:c16="http://schemas.microsoft.com/office/drawing/2014/chart" uri="{C3380CC4-5D6E-409C-BE32-E72D297353CC}">
              <c16:uniqueId val="{00000003-26FB-4C43-9941-C6C72C652CD3}"/>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'یک ماهه'!$A$1:$A$12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'یک ماهه'!$F$1:$F$12</c:f>
              <c:numCache>
                <c:formatCode>_(* #,##0_);_(* \(#,##0\);_(* "-"??_);_(@_)</c:formatCode>
                <c:ptCount val="12"/>
                <c:pt idx="0">
                  <c:v>3598017</c:v>
                </c:pt>
                <c:pt idx="1">
                  <c:v>3173154</c:v>
                </c:pt>
                <c:pt idx="2">
                  <c:v>3153588</c:v>
                </c:pt>
                <c:pt idx="3">
                  <c:v>2480916</c:v>
                </c:pt>
                <c:pt idx="4">
                  <c:v>2900058</c:v>
                </c:pt>
                <c:pt idx="5">
                  <c:v>3254315</c:v>
                </c:pt>
                <c:pt idx="6">
                  <c:v>3092220</c:v>
                </c:pt>
                <c:pt idx="7">
                  <c:v>3023765</c:v>
                </c:pt>
                <c:pt idx="8">
                  <c:v>2603438</c:v>
                </c:pt>
                <c:pt idx="9">
                  <c:v>1719083</c:v>
                </c:pt>
                <c:pt idx="10">
                  <c:v>1220191</c:v>
                </c:pt>
                <c:pt idx="11">
                  <c:v>594569</c:v>
                </c:pt>
              </c:numCache>
            </c:numRef>
          </c:val>
          <c:extLst>
            <c:ext xmlns:c16="http://schemas.microsoft.com/office/drawing/2014/chart" uri="{C3380CC4-5D6E-409C-BE32-E72D297353CC}">
              <c16:uniqueId val="{00000004-26FB-4C43-9941-C6C72C652CD3}"/>
            </c:ext>
          </c:extLst>
        </c:ser>
        <c:dLbls>
          <c:showLegendKey val="0"/>
          <c:showVal val="0"/>
          <c:showCatName val="0"/>
          <c:showSerName val="0"/>
          <c:showPercent val="0"/>
          <c:showBubbleSize val="0"/>
        </c:dLbls>
        <c:gapWidth val="150"/>
        <c:shape val="box"/>
        <c:axId val="394732128"/>
        <c:axId val="394732608"/>
        <c:axId val="0"/>
      </c:bar3DChart>
      <c:catAx>
        <c:axId val="3947321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94732608"/>
        <c:crosses val="autoZero"/>
        <c:auto val="1"/>
        <c:lblAlgn val="ctr"/>
        <c:lblOffset val="100"/>
        <c:noMultiLvlLbl val="0"/>
      </c:catAx>
      <c:valAx>
        <c:axId val="394732608"/>
        <c:scaling>
          <c:orientation val="minMax"/>
        </c:scaling>
        <c:delete val="0"/>
        <c:axPos val="r"/>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473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فروش تجمیعی </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تجمعی!$A$1:$A$12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تجمعی!$B$1:$B$12</c:f>
              <c:numCache>
                <c:formatCode>General</c:formatCode>
                <c:ptCount val="12"/>
                <c:pt idx="3" formatCode="_(* #,##0_);_(* \(#,##0\);_(* &quot;-&quot;??_);_(@_)">
                  <c:v>154091627</c:v>
                </c:pt>
                <c:pt idx="4" formatCode="_(* #,##0_);_(* \(#,##0\);_(* &quot;-&quot;??_);_(@_)">
                  <c:v>133076445</c:v>
                </c:pt>
                <c:pt idx="5" formatCode="_(* #,##0_);_(* \(#,##0\);_(* &quot;-&quot;??_);_(@_)">
                  <c:v>109996545</c:v>
                </c:pt>
                <c:pt idx="6" formatCode="_(* #,##0_);_(* \(#,##0\);_(* &quot;-&quot;??_);_(@_)">
                  <c:v>89267591</c:v>
                </c:pt>
                <c:pt idx="7" formatCode="_(* #,##0_);_(* \(#,##0\);_(* &quot;-&quot;??_);_(@_)">
                  <c:v>71984744</c:v>
                </c:pt>
                <c:pt idx="8" formatCode="_(* #,##0_);_(* \(#,##0\);_(* &quot;-&quot;??_);_(@_)">
                  <c:v>54502280</c:v>
                </c:pt>
                <c:pt idx="9" formatCode="_(* #,##0_);_(* \(#,##0\);_(* &quot;-&quot;??_);_(@_)">
                  <c:v>39703545</c:v>
                </c:pt>
                <c:pt idx="10" formatCode="_(* #,##0_);_(* \(#,##0\);_(* &quot;-&quot;??_);_(@_)">
                  <c:v>23677745</c:v>
                </c:pt>
                <c:pt idx="11" formatCode="_(* #,##0_);_(* \(#,##0\);_(* &quot;-&quot;??_);_(@_)">
                  <c:v>4627501</c:v>
                </c:pt>
              </c:numCache>
            </c:numRef>
          </c:val>
          <c:extLst>
            <c:ext xmlns:c16="http://schemas.microsoft.com/office/drawing/2014/chart" uri="{C3380CC4-5D6E-409C-BE32-E72D297353CC}">
              <c16:uniqueId val="{00000000-F559-4CC8-B238-52337AF51DCD}"/>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تجمعی!$A$1:$A$12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تجمعی!$C$1:$C$12</c:f>
              <c:numCache>
                <c:formatCode>_(* #,##0_);_(* \(#,##0\);_(* "-"??_);_(@_)</c:formatCode>
                <c:ptCount val="12"/>
                <c:pt idx="0">
                  <c:v>108967019</c:v>
                </c:pt>
                <c:pt idx="1">
                  <c:v>94113069</c:v>
                </c:pt>
                <c:pt idx="2">
                  <c:v>84524687</c:v>
                </c:pt>
                <c:pt idx="3">
                  <c:v>75487768</c:v>
                </c:pt>
                <c:pt idx="4">
                  <c:v>66301231</c:v>
                </c:pt>
                <c:pt idx="5">
                  <c:v>57166108</c:v>
                </c:pt>
                <c:pt idx="6">
                  <c:v>49599279</c:v>
                </c:pt>
                <c:pt idx="7">
                  <c:v>42327904</c:v>
                </c:pt>
                <c:pt idx="8">
                  <c:v>32451698</c:v>
                </c:pt>
                <c:pt idx="9">
                  <c:v>22481327</c:v>
                </c:pt>
                <c:pt idx="10">
                  <c:v>13151224</c:v>
                </c:pt>
                <c:pt idx="11">
                  <c:v>4073681</c:v>
                </c:pt>
              </c:numCache>
            </c:numRef>
          </c:val>
          <c:extLst>
            <c:ext xmlns:c16="http://schemas.microsoft.com/office/drawing/2014/chart" uri="{C3380CC4-5D6E-409C-BE32-E72D297353CC}">
              <c16:uniqueId val="{00000001-F559-4CC8-B238-52337AF51DCD}"/>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تجمعی!$A$1:$A$12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تجمعی!$D$1:$D$12</c:f>
              <c:numCache>
                <c:formatCode>_(* #,##0_);_(* \(#,##0\);_(* "-"??_);_(@_)</c:formatCode>
                <c:ptCount val="12"/>
                <c:pt idx="0">
                  <c:v>76409105</c:v>
                </c:pt>
                <c:pt idx="1">
                  <c:v>63480518</c:v>
                </c:pt>
                <c:pt idx="2">
                  <c:v>54865902</c:v>
                </c:pt>
                <c:pt idx="3">
                  <c:v>48375863</c:v>
                </c:pt>
                <c:pt idx="4">
                  <c:v>42133134</c:v>
                </c:pt>
                <c:pt idx="5">
                  <c:v>36524396</c:v>
                </c:pt>
                <c:pt idx="6">
                  <c:v>31529490</c:v>
                </c:pt>
                <c:pt idx="7">
                  <c:v>26317539</c:v>
                </c:pt>
                <c:pt idx="8">
                  <c:v>21367839</c:v>
                </c:pt>
                <c:pt idx="9">
                  <c:v>15444802</c:v>
                </c:pt>
                <c:pt idx="10">
                  <c:v>8387348</c:v>
                </c:pt>
                <c:pt idx="11">
                  <c:v>3246468</c:v>
                </c:pt>
              </c:numCache>
            </c:numRef>
          </c:val>
          <c:extLst>
            <c:ext xmlns:c16="http://schemas.microsoft.com/office/drawing/2014/chart" uri="{C3380CC4-5D6E-409C-BE32-E72D297353CC}">
              <c16:uniqueId val="{00000002-F559-4CC8-B238-52337AF51DCD}"/>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تجمعی!$A$1:$A$12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تجمعی!$E$1:$E$12</c:f>
              <c:numCache>
                <c:formatCode>_(* #,##0_);_(* \(#,##0\);_(* "-"??_);_(@_)</c:formatCode>
                <c:ptCount val="12"/>
                <c:pt idx="0">
                  <c:v>55718696</c:v>
                </c:pt>
                <c:pt idx="1">
                  <c:v>48866316</c:v>
                </c:pt>
                <c:pt idx="2">
                  <c:v>44330312</c:v>
                </c:pt>
                <c:pt idx="3">
                  <c:v>39506641</c:v>
                </c:pt>
                <c:pt idx="4">
                  <c:v>33477480</c:v>
                </c:pt>
                <c:pt idx="5">
                  <c:v>27862886</c:v>
                </c:pt>
                <c:pt idx="6">
                  <c:v>23697418</c:v>
                </c:pt>
                <c:pt idx="7">
                  <c:v>17386058</c:v>
                </c:pt>
                <c:pt idx="8">
                  <c:v>14120655</c:v>
                </c:pt>
                <c:pt idx="9">
                  <c:v>9631710</c:v>
                </c:pt>
                <c:pt idx="10">
                  <c:v>5347520</c:v>
                </c:pt>
                <c:pt idx="11">
                  <c:v>2170867</c:v>
                </c:pt>
              </c:numCache>
            </c:numRef>
          </c:val>
          <c:extLst>
            <c:ext xmlns:c16="http://schemas.microsoft.com/office/drawing/2014/chart" uri="{C3380CC4-5D6E-409C-BE32-E72D297353CC}">
              <c16:uniqueId val="{00000003-F559-4CC8-B238-52337AF51DCD}"/>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تجمعی!$A$1:$A$12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تجمعی!$F$1:$F$12</c:f>
              <c:numCache>
                <c:formatCode>_(* #,##0_);_(* \(#,##0\);_(* "-"??_);_(@_)</c:formatCode>
                <c:ptCount val="12"/>
                <c:pt idx="0">
                  <c:v>30782096</c:v>
                </c:pt>
                <c:pt idx="1">
                  <c:v>27211666</c:v>
                </c:pt>
                <c:pt idx="2">
                  <c:v>24042321</c:v>
                </c:pt>
                <c:pt idx="3">
                  <c:v>20888733</c:v>
                </c:pt>
                <c:pt idx="4">
                  <c:v>18402228</c:v>
                </c:pt>
                <c:pt idx="5">
                  <c:v>15502170</c:v>
                </c:pt>
                <c:pt idx="6">
                  <c:v>12242429</c:v>
                </c:pt>
                <c:pt idx="7">
                  <c:v>9148205</c:v>
                </c:pt>
                <c:pt idx="8">
                  <c:v>6136425</c:v>
                </c:pt>
                <c:pt idx="9">
                  <c:v>3532934</c:v>
                </c:pt>
                <c:pt idx="10">
                  <c:v>1812807</c:v>
                </c:pt>
                <c:pt idx="11">
                  <c:v>594569</c:v>
                </c:pt>
              </c:numCache>
            </c:numRef>
          </c:val>
          <c:extLst>
            <c:ext xmlns:c16="http://schemas.microsoft.com/office/drawing/2014/chart" uri="{C3380CC4-5D6E-409C-BE32-E72D297353CC}">
              <c16:uniqueId val="{00000004-F559-4CC8-B238-52337AF51DCD}"/>
            </c:ext>
          </c:extLst>
        </c:ser>
        <c:dLbls>
          <c:showLegendKey val="0"/>
          <c:showVal val="0"/>
          <c:showCatName val="0"/>
          <c:showSerName val="0"/>
          <c:showPercent val="0"/>
          <c:showBubbleSize val="0"/>
        </c:dLbls>
        <c:gapWidth val="150"/>
        <c:shape val="box"/>
        <c:axId val="394732128"/>
        <c:axId val="394732608"/>
        <c:axId val="0"/>
      </c:bar3DChart>
      <c:catAx>
        <c:axId val="3947321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94732608"/>
        <c:crosses val="autoZero"/>
        <c:auto val="1"/>
        <c:lblAlgn val="ctr"/>
        <c:lblOffset val="100"/>
        <c:noMultiLvlLbl val="0"/>
      </c:catAx>
      <c:valAx>
        <c:axId val="394732608"/>
        <c:scaling>
          <c:orientation val="minMax"/>
        </c:scaling>
        <c:delete val="0"/>
        <c:axPos val="r"/>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473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B Nazanin" panose="00000400000000000000" pitchFamily="2" charset="-78"/>
              </a:defRPr>
            </a:pPr>
            <a:r>
              <a:rPr lang="fa-IR">
                <a:cs typeface="B Nazanin" panose="00000400000000000000" pitchFamily="2" charset="-78"/>
              </a:rPr>
              <a:t>فروش صادراتی </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B Nazanin" panose="00000400000000000000" pitchFamily="2" charset="-78"/>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صادراتی!$A$1:$A$12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صادراتی!$B$1:$B$12</c:f>
              <c:numCache>
                <c:formatCode>General</c:formatCode>
                <c:ptCount val="12"/>
                <c:pt idx="3" formatCode="_(* #,##0_);_(* \(#,##0\);_(* &quot;-&quot;??_);_(@_)">
                  <c:v>1424642</c:v>
                </c:pt>
                <c:pt idx="4" formatCode="_(* #,##0_);_(* \(#,##0\);_(* &quot;-&quot;??_);_(@_)">
                  <c:v>1281485</c:v>
                </c:pt>
                <c:pt idx="5" formatCode="_(* #,##0_);_(* \(#,##0\);_(* &quot;-&quot;??_);_(@_)">
                  <c:v>1117464</c:v>
                </c:pt>
                <c:pt idx="6" formatCode="_(* #,##0_);_(* \(#,##0\);_(* &quot;-&quot;??_);_(@_)">
                  <c:v>1117463</c:v>
                </c:pt>
                <c:pt idx="7" formatCode="_(* #,##0_);_(* \(#,##0\);_(* &quot;-&quot;??_);_(@_)">
                  <c:v>1043485</c:v>
                </c:pt>
                <c:pt idx="8" formatCode="_(* #,##0_);_(* \(#,##0\);_(* &quot;-&quot;??_);_(@_)">
                  <c:v>883013</c:v>
                </c:pt>
                <c:pt idx="9" formatCode="_(* #,##0_);_(* \(#,##0\);_(* &quot;-&quot;??_);_(@_)">
                  <c:v>594238</c:v>
                </c:pt>
                <c:pt idx="10" formatCode="_(* #,##0_);_(* \(#,##0\);_(* &quot;-&quot;??_);_(@_)">
                  <c:v>499875</c:v>
                </c:pt>
                <c:pt idx="11" formatCode="_(* #,##0_);_(* \(#,##0\);_(* &quot;-&quot;??_);_(@_)">
                  <c:v>111431</c:v>
                </c:pt>
              </c:numCache>
            </c:numRef>
          </c:val>
          <c:extLst>
            <c:ext xmlns:c16="http://schemas.microsoft.com/office/drawing/2014/chart" uri="{C3380CC4-5D6E-409C-BE32-E72D297353CC}">
              <c16:uniqueId val="{00000000-A0DD-46A3-8B7B-D64E08F2BE38}"/>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صادراتی!$A$1:$A$12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صادراتی!$C$1:$C$12</c:f>
              <c:numCache>
                <c:formatCode>_(* #,##0_);_(* \(#,##0\);_(* "-"??_);_(@_)</c:formatCode>
                <c:ptCount val="12"/>
                <c:pt idx="0">
                  <c:v>2399393</c:v>
                </c:pt>
                <c:pt idx="1">
                  <c:v>2014970</c:v>
                </c:pt>
                <c:pt idx="2">
                  <c:v>1881446</c:v>
                </c:pt>
                <c:pt idx="3">
                  <c:v>1561048</c:v>
                </c:pt>
                <c:pt idx="4">
                  <c:v>1504930</c:v>
                </c:pt>
                <c:pt idx="5">
                  <c:v>1460719</c:v>
                </c:pt>
                <c:pt idx="6">
                  <c:v>1046897</c:v>
                </c:pt>
                <c:pt idx="7">
                  <c:v>927039</c:v>
                </c:pt>
                <c:pt idx="8">
                  <c:v>714310</c:v>
                </c:pt>
                <c:pt idx="9">
                  <c:v>531883</c:v>
                </c:pt>
                <c:pt idx="10">
                  <c:v>352828</c:v>
                </c:pt>
                <c:pt idx="11">
                  <c:v>67777</c:v>
                </c:pt>
              </c:numCache>
            </c:numRef>
          </c:val>
          <c:extLst>
            <c:ext xmlns:c16="http://schemas.microsoft.com/office/drawing/2014/chart" uri="{C3380CC4-5D6E-409C-BE32-E72D297353CC}">
              <c16:uniqueId val="{00000001-A0DD-46A3-8B7B-D64E08F2BE38}"/>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صادراتی!$A$1:$A$12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صادراتی!$D$1:$D$12</c:f>
              <c:numCache>
                <c:formatCode>_(* #,##0_);_(* \(#,##0\);_(* "-"??_);_(@_)</c:formatCode>
                <c:ptCount val="12"/>
                <c:pt idx="0">
                  <c:v>6421309</c:v>
                </c:pt>
                <c:pt idx="1">
                  <c:v>6140601</c:v>
                </c:pt>
                <c:pt idx="2">
                  <c:v>5873283</c:v>
                </c:pt>
                <c:pt idx="3">
                  <c:v>5458565</c:v>
                </c:pt>
                <c:pt idx="4">
                  <c:v>5032233</c:v>
                </c:pt>
                <c:pt idx="5">
                  <c:v>4371518</c:v>
                </c:pt>
                <c:pt idx="6">
                  <c:v>4168138</c:v>
                </c:pt>
                <c:pt idx="7">
                  <c:v>3849117</c:v>
                </c:pt>
                <c:pt idx="8">
                  <c:v>3574008</c:v>
                </c:pt>
                <c:pt idx="9">
                  <c:v>3110619</c:v>
                </c:pt>
                <c:pt idx="10">
                  <c:v>1902507</c:v>
                </c:pt>
                <c:pt idx="11">
                  <c:v>897564</c:v>
                </c:pt>
              </c:numCache>
            </c:numRef>
          </c:val>
          <c:extLst>
            <c:ext xmlns:c16="http://schemas.microsoft.com/office/drawing/2014/chart" uri="{C3380CC4-5D6E-409C-BE32-E72D297353CC}">
              <c16:uniqueId val="{00000002-A0DD-46A3-8B7B-D64E08F2BE38}"/>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صادراتی!$A$1:$A$12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صادراتی!$E$1:$E$12</c:f>
              <c:numCache>
                <c:formatCode>_(* #,##0_);_(* \(#,##0\);_(* "-"??_);_(@_)</c:formatCode>
                <c:ptCount val="12"/>
                <c:pt idx="0">
                  <c:v>10607130</c:v>
                </c:pt>
                <c:pt idx="1">
                  <c:v>9073210</c:v>
                </c:pt>
                <c:pt idx="2">
                  <c:v>8321804</c:v>
                </c:pt>
                <c:pt idx="3">
                  <c:v>7483247</c:v>
                </c:pt>
                <c:pt idx="4">
                  <c:v>6279351</c:v>
                </c:pt>
                <c:pt idx="5">
                  <c:v>5094976</c:v>
                </c:pt>
                <c:pt idx="6">
                  <c:v>4164399</c:v>
                </c:pt>
                <c:pt idx="7">
                  <c:v>3067700</c:v>
                </c:pt>
                <c:pt idx="8">
                  <c:v>2423754</c:v>
                </c:pt>
                <c:pt idx="9">
                  <c:v>1561691</c:v>
                </c:pt>
                <c:pt idx="10">
                  <c:v>879383</c:v>
                </c:pt>
                <c:pt idx="11">
                  <c:v>479488</c:v>
                </c:pt>
              </c:numCache>
            </c:numRef>
          </c:val>
          <c:extLst>
            <c:ext xmlns:c16="http://schemas.microsoft.com/office/drawing/2014/chart" uri="{C3380CC4-5D6E-409C-BE32-E72D297353CC}">
              <c16:uniqueId val="{00000003-A0DD-46A3-8B7B-D64E08F2BE38}"/>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صادراتی!$A$1:$A$12</c:f>
              <c:strCache>
                <c:ptCount val="12"/>
                <c:pt idx="0">
                  <c:v>12/29</c:v>
                </c:pt>
                <c:pt idx="1">
                  <c:v>11/30</c:v>
                </c:pt>
                <c:pt idx="2">
                  <c:v>10/30</c:v>
                </c:pt>
                <c:pt idx="3">
                  <c:v>09/30</c:v>
                </c:pt>
                <c:pt idx="4">
                  <c:v>08/30</c:v>
                </c:pt>
                <c:pt idx="5">
                  <c:v>07/30</c:v>
                </c:pt>
                <c:pt idx="6">
                  <c:v>06/31</c:v>
                </c:pt>
                <c:pt idx="7">
                  <c:v>05/31</c:v>
                </c:pt>
                <c:pt idx="8">
                  <c:v>04/31</c:v>
                </c:pt>
                <c:pt idx="9">
                  <c:v>03/31</c:v>
                </c:pt>
                <c:pt idx="10">
                  <c:v>02/31</c:v>
                </c:pt>
                <c:pt idx="11">
                  <c:v>01/31</c:v>
                </c:pt>
              </c:strCache>
            </c:strRef>
          </c:cat>
          <c:val>
            <c:numRef>
              <c:f>صادراتی!$F$1:$F$12</c:f>
              <c:numCache>
                <c:formatCode>_(* #,##0_);_(* \(#,##0\);_(* "-"??_);_(@_)</c:formatCode>
                <c:ptCount val="12"/>
                <c:pt idx="0">
                  <c:v>2242610</c:v>
                </c:pt>
                <c:pt idx="1">
                  <c:v>1929601</c:v>
                </c:pt>
                <c:pt idx="2">
                  <c:v>1432455</c:v>
                </c:pt>
                <c:pt idx="3">
                  <c:v>1148508</c:v>
                </c:pt>
                <c:pt idx="4">
                  <c:v>1043721</c:v>
                </c:pt>
                <c:pt idx="5">
                  <c:v>922659</c:v>
                </c:pt>
                <c:pt idx="6">
                  <c:v>723050</c:v>
                </c:pt>
                <c:pt idx="7">
                  <c:v>605868</c:v>
                </c:pt>
                <c:pt idx="8">
                  <c:v>423421</c:v>
                </c:pt>
                <c:pt idx="9">
                  <c:v>207907</c:v>
                </c:pt>
                <c:pt idx="10">
                  <c:v>68779</c:v>
                </c:pt>
                <c:pt idx="11">
                  <c:v>41082</c:v>
                </c:pt>
              </c:numCache>
            </c:numRef>
          </c:val>
          <c:extLst>
            <c:ext xmlns:c16="http://schemas.microsoft.com/office/drawing/2014/chart" uri="{C3380CC4-5D6E-409C-BE32-E72D297353CC}">
              <c16:uniqueId val="{00000004-A0DD-46A3-8B7B-D64E08F2BE38}"/>
            </c:ext>
          </c:extLst>
        </c:ser>
        <c:dLbls>
          <c:showLegendKey val="0"/>
          <c:showVal val="0"/>
          <c:showCatName val="0"/>
          <c:showSerName val="0"/>
          <c:showPercent val="0"/>
          <c:showBubbleSize val="0"/>
        </c:dLbls>
        <c:gapWidth val="150"/>
        <c:shape val="box"/>
        <c:axId val="394732128"/>
        <c:axId val="394732608"/>
        <c:axId val="0"/>
      </c:bar3DChart>
      <c:catAx>
        <c:axId val="394732128"/>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94732608"/>
        <c:crosses val="autoZero"/>
        <c:auto val="1"/>
        <c:lblAlgn val="ctr"/>
        <c:lblOffset val="100"/>
        <c:noMultiLvlLbl val="0"/>
      </c:catAx>
      <c:valAx>
        <c:axId val="394732608"/>
        <c:scaling>
          <c:orientation val="minMax"/>
        </c:scaling>
        <c:delete val="0"/>
        <c:axPos val="r"/>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4732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سود خالص</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w="25400">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خالص'!$B$2:$E$2</c:f>
              <c:numCache>
                <c:formatCode>General</c:formatCode>
                <c:ptCount val="4"/>
                <c:pt idx="2" formatCode="_(* #,##0_);_(* \(#,##0\);_(* &quot;-&quot;??_);_(@_)">
                  <c:v>13621187</c:v>
                </c:pt>
                <c:pt idx="3" formatCode="_(* #,##0_);_(* \(#,##0\);_(* &quot;-&quot;??_);_(@_)">
                  <c:v>6234000</c:v>
                </c:pt>
              </c:numCache>
              <c:extLst/>
            </c:numRef>
          </c:val>
          <c:extLst>
            <c:ext xmlns:c16="http://schemas.microsoft.com/office/drawing/2014/chart" uri="{C3380CC4-5D6E-409C-BE32-E72D297353CC}">
              <c16:uniqueId val="{00000000-339A-4AFC-A6C0-2F4C920FE64A}"/>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خالص'!$B$3:$E$3</c:f>
              <c:numCache>
                <c:formatCode>_(* #,##0_);_(* \(#,##0\);_(* "-"??_);_(@_)</c:formatCode>
                <c:ptCount val="4"/>
                <c:pt idx="0">
                  <c:v>16545563</c:v>
                </c:pt>
                <c:pt idx="1">
                  <c:v>12492402</c:v>
                </c:pt>
                <c:pt idx="2">
                  <c:v>6678650</c:v>
                </c:pt>
                <c:pt idx="3">
                  <c:v>4439485</c:v>
                </c:pt>
              </c:numCache>
              <c:extLst/>
            </c:numRef>
          </c:val>
          <c:extLst>
            <c:ext xmlns:c16="http://schemas.microsoft.com/office/drawing/2014/chart" uri="{C3380CC4-5D6E-409C-BE32-E72D297353CC}">
              <c16:uniqueId val="{00000001-339A-4AFC-A6C0-2F4C920FE64A}"/>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خالص'!$B$4:$E$4</c:f>
              <c:numCache>
                <c:formatCode>_(* #,##0_);_(* \(#,##0\);_(* "-"??_);_(@_)</c:formatCode>
                <c:ptCount val="4"/>
                <c:pt idx="0">
                  <c:v>14834683</c:v>
                </c:pt>
                <c:pt idx="1">
                  <c:v>10014052</c:v>
                </c:pt>
                <c:pt idx="2">
                  <c:v>6107498</c:v>
                </c:pt>
                <c:pt idx="3">
                  <c:v>3263363</c:v>
                </c:pt>
              </c:numCache>
              <c:extLst/>
            </c:numRef>
          </c:val>
          <c:extLst>
            <c:ext xmlns:c16="http://schemas.microsoft.com/office/drawing/2014/chart" uri="{C3380CC4-5D6E-409C-BE32-E72D297353CC}">
              <c16:uniqueId val="{00000002-339A-4AFC-A6C0-2F4C920FE64A}"/>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خالص'!$B$5:$E$5</c:f>
              <c:numCache>
                <c:formatCode>_(* #,##0_);_(* \(#,##0\);_(* "-"??_);_(@_)</c:formatCode>
                <c:ptCount val="4"/>
                <c:pt idx="0">
                  <c:v>13007808</c:v>
                </c:pt>
                <c:pt idx="1">
                  <c:v>10601627</c:v>
                </c:pt>
                <c:pt idx="2">
                  <c:v>6514359</c:v>
                </c:pt>
                <c:pt idx="3">
                  <c:v>2206570</c:v>
                </c:pt>
              </c:numCache>
              <c:extLst/>
            </c:numRef>
          </c:val>
          <c:extLst>
            <c:ext xmlns:c16="http://schemas.microsoft.com/office/drawing/2014/chart" uri="{C3380CC4-5D6E-409C-BE32-E72D297353CC}">
              <c16:uniqueId val="{00000003-339A-4AFC-A6C0-2F4C920FE64A}"/>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خالص'!$B$6:$E$6</c:f>
              <c:numCache>
                <c:formatCode>_(* #,##0_);_(* \(#,##0\);_(* "-"??_);_(@_)</c:formatCode>
                <c:ptCount val="4"/>
                <c:pt idx="0">
                  <c:v>6375776</c:v>
                </c:pt>
                <c:pt idx="1">
                  <c:v>5560155</c:v>
                </c:pt>
                <c:pt idx="2">
                  <c:v>2804309</c:v>
                </c:pt>
                <c:pt idx="3">
                  <c:v>676918</c:v>
                </c:pt>
              </c:numCache>
              <c:extLst/>
            </c:numRef>
          </c:val>
          <c:extLst>
            <c:ext xmlns:c16="http://schemas.microsoft.com/office/drawing/2014/chart" uri="{C3380CC4-5D6E-409C-BE32-E72D297353CC}">
              <c16:uniqueId val="{00000004-339A-4AFC-A6C0-2F4C920FE64A}"/>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خالص'!$B$7:$E$7</c:f>
              <c:numCache>
                <c:formatCode>_(* #,##0_);_(* \(#,##0\);_(* "-"??_);_(@_)</c:formatCode>
                <c:ptCount val="4"/>
                <c:pt idx="0">
                  <c:v>2844109</c:v>
                </c:pt>
                <c:pt idx="1">
                  <c:v>2485680</c:v>
                </c:pt>
                <c:pt idx="2">
                  <c:v>1919766</c:v>
                </c:pt>
                <c:pt idx="3">
                  <c:v>147541</c:v>
                </c:pt>
              </c:numCache>
              <c:extLst/>
            </c:numRef>
          </c:val>
          <c:extLst>
            <c:ext xmlns:c16="http://schemas.microsoft.com/office/drawing/2014/chart" uri="{C3380CC4-5D6E-409C-BE32-E72D297353CC}">
              <c16:uniqueId val="{00000005-339A-4AFC-A6C0-2F4C920FE64A}"/>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خالص'!$B$8:$E$8</c:f>
              <c:numCache>
                <c:formatCode>_(* #,##0_);_(* \(#,##0\);_(* "-"??_);_(@_)</c:formatCode>
                <c:ptCount val="4"/>
                <c:pt idx="0">
                  <c:v>780583</c:v>
                </c:pt>
                <c:pt idx="1">
                  <c:v>446164</c:v>
                </c:pt>
                <c:pt idx="2">
                  <c:v>395059</c:v>
                </c:pt>
                <c:pt idx="3">
                  <c:v>67755</c:v>
                </c:pt>
              </c:numCache>
              <c:extLst/>
            </c:numRef>
          </c:val>
          <c:extLst>
            <c:ext xmlns:c16="http://schemas.microsoft.com/office/drawing/2014/chart" uri="{C3380CC4-5D6E-409C-BE32-E72D297353CC}">
              <c16:uniqueId val="{00000006-339A-4AFC-A6C0-2F4C920FE64A}"/>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خالص'!$B$9:$E$9</c:f>
              <c:numCache>
                <c:formatCode>_(* #,##0_);_(* \(#,##0\);_(* "-"??_);_(@_)</c:formatCode>
                <c:ptCount val="4"/>
                <c:pt idx="0">
                  <c:v>776935</c:v>
                </c:pt>
                <c:pt idx="1">
                  <c:v>621495</c:v>
                </c:pt>
                <c:pt idx="2">
                  <c:v>458360</c:v>
                </c:pt>
                <c:pt idx="3">
                  <c:v>180943</c:v>
                </c:pt>
              </c:numCache>
              <c:extLst/>
            </c:numRef>
          </c:val>
          <c:extLst>
            <c:ext xmlns:c16="http://schemas.microsoft.com/office/drawing/2014/chart" uri="{C3380CC4-5D6E-409C-BE32-E72D297353CC}">
              <c16:uniqueId val="{00000007-339A-4AFC-A6C0-2F4C920FE64A}"/>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خالص'!$B$10:$E$10</c:f>
              <c:numCache>
                <c:formatCode>_(* #,##0_);_(* \(#,##0\);_(* "-"??_);_(@_)</c:formatCode>
                <c:ptCount val="4"/>
                <c:pt idx="0">
                  <c:v>553520</c:v>
                </c:pt>
                <c:pt idx="1">
                  <c:v>90835</c:v>
                </c:pt>
                <c:pt idx="2">
                  <c:v>-24662</c:v>
                </c:pt>
                <c:pt idx="3">
                  <c:v>-27155</c:v>
                </c:pt>
              </c:numCache>
              <c:extLst/>
            </c:numRef>
          </c:val>
          <c:extLst>
            <c:ext xmlns:c16="http://schemas.microsoft.com/office/drawing/2014/chart" uri="{C3380CC4-5D6E-409C-BE32-E72D297353CC}">
              <c16:uniqueId val="{00000008-339A-4AFC-A6C0-2F4C920FE64A}"/>
            </c:ext>
          </c:extLst>
        </c:ser>
        <c:ser>
          <c:idx val="9"/>
          <c:order val="9"/>
          <c:tx>
            <c:v>1394</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'سود خالص'!$B$1:$E$1</c:f>
              <c:strCache>
                <c:ptCount val="4"/>
                <c:pt idx="0">
                  <c:v>12ماهه</c:v>
                </c:pt>
                <c:pt idx="1">
                  <c:v>9ماهه</c:v>
                </c:pt>
                <c:pt idx="2">
                  <c:v>6ماهه</c:v>
                </c:pt>
                <c:pt idx="3">
                  <c:v>3ماهه</c:v>
                </c:pt>
              </c:strCache>
              <c:extLst/>
            </c:strRef>
          </c:cat>
          <c:val>
            <c:numRef>
              <c:f>'سود خالص'!$B$11:$E$11</c:f>
              <c:numCache>
                <c:formatCode>_(* #,##0_);_(* \(#,##0\);_(* "-"??_);_(@_)</c:formatCode>
                <c:ptCount val="4"/>
                <c:pt idx="0">
                  <c:v>107040</c:v>
                </c:pt>
                <c:pt idx="1">
                  <c:v>40449</c:v>
                </c:pt>
                <c:pt idx="2">
                  <c:v>-4577</c:v>
                </c:pt>
                <c:pt idx="3">
                  <c:v>-46533</c:v>
                </c:pt>
              </c:numCache>
              <c:extLst/>
            </c:numRef>
          </c:val>
          <c:extLst>
            <c:ext xmlns:c16="http://schemas.microsoft.com/office/drawing/2014/chart" uri="{C3380CC4-5D6E-409C-BE32-E72D297353CC}">
              <c16:uniqueId val="{00000009-339A-4AFC-A6C0-2F4C920FE64A}"/>
            </c:ext>
          </c:extLst>
        </c:ser>
        <c:dLbls>
          <c:showLegendKey val="0"/>
          <c:showVal val="0"/>
          <c:showCatName val="0"/>
          <c:showSerName val="0"/>
          <c:showPercent val="0"/>
          <c:showBubbleSize val="0"/>
        </c:dLbls>
        <c:gapWidth val="150"/>
        <c:shape val="box"/>
        <c:axId val="394746831"/>
        <c:axId val="394747311"/>
        <c:axId val="0"/>
      </c:bar3DChart>
      <c:catAx>
        <c:axId val="394746831"/>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394747311"/>
        <c:crosses val="autoZero"/>
        <c:auto val="1"/>
        <c:lblAlgn val="ctr"/>
        <c:lblOffset val="100"/>
        <c:noMultiLvlLbl val="0"/>
      </c:catAx>
      <c:valAx>
        <c:axId val="394747311"/>
        <c:scaling>
          <c:orientation val="minMax"/>
        </c:scaling>
        <c:delete val="0"/>
        <c:axPos val="r"/>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9474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دارایی</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دارایی!$A$2</c:f>
              <c:strCache>
                <c:ptCount val="1"/>
                <c:pt idx="0">
                  <c:v>1403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دارایی!$B$2:$E$2</c:f>
              <c:numCache>
                <c:formatCode>General</c:formatCode>
                <c:ptCount val="4"/>
                <c:pt idx="2" formatCode="_(* #,##0_);_(* \(#,##0\);_(* &quot;-&quot;??_);_(@_)">
                  <c:v>111054358</c:v>
                </c:pt>
                <c:pt idx="3" formatCode="_(* #,##0_);_(* \(#,##0\);_(* &quot;-&quot;??_);_(@_)">
                  <c:v>111488935</c:v>
                </c:pt>
              </c:numCache>
              <c:extLst/>
            </c:numRef>
          </c:val>
          <c:extLst>
            <c:ext xmlns:c16="http://schemas.microsoft.com/office/drawing/2014/chart" uri="{C3380CC4-5D6E-409C-BE32-E72D297353CC}">
              <c16:uniqueId val="{00000000-C3B5-4BE6-AF69-D4FFC1B6693F}"/>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دارایی!$B$3:$E$3</c:f>
              <c:numCache>
                <c:formatCode>_(* #,##0_);_(* \(#,##0\);_(* "-"??_);_(@_)</c:formatCode>
                <c:ptCount val="4"/>
                <c:pt idx="0">
                  <c:v>86586396</c:v>
                </c:pt>
                <c:pt idx="1">
                  <c:v>92327649</c:v>
                </c:pt>
                <c:pt idx="2">
                  <c:v>86982996</c:v>
                </c:pt>
                <c:pt idx="3">
                  <c:v>92074270</c:v>
                </c:pt>
              </c:numCache>
              <c:extLst/>
            </c:numRef>
          </c:val>
          <c:extLst>
            <c:ext xmlns:c16="http://schemas.microsoft.com/office/drawing/2014/chart" uri="{C3380CC4-5D6E-409C-BE32-E72D297353CC}">
              <c16:uniqueId val="{00000001-C3B5-4BE6-AF69-D4FFC1B6693F}"/>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دارایی!$B$4:$E$4</c:f>
              <c:numCache>
                <c:formatCode>_(* #,##0_);_(* \(#,##0\);_(* "-"??_);_(@_)</c:formatCode>
                <c:ptCount val="4"/>
                <c:pt idx="0">
                  <c:v>72309944</c:v>
                </c:pt>
                <c:pt idx="1">
                  <c:v>60033517</c:v>
                </c:pt>
                <c:pt idx="2">
                  <c:v>59015752</c:v>
                </c:pt>
                <c:pt idx="3">
                  <c:v>59250801</c:v>
                </c:pt>
              </c:numCache>
              <c:extLst/>
            </c:numRef>
          </c:val>
          <c:extLst>
            <c:ext xmlns:c16="http://schemas.microsoft.com/office/drawing/2014/chart" uri="{C3380CC4-5D6E-409C-BE32-E72D297353CC}">
              <c16:uniqueId val="{00000002-C3B5-4BE6-AF69-D4FFC1B6693F}"/>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دارایی!$B$5:$E$5</c:f>
              <c:numCache>
                <c:formatCode>_(* #,##0_);_(* \(#,##0\);_(* "-"??_);_(@_)</c:formatCode>
                <c:ptCount val="4"/>
                <c:pt idx="0">
                  <c:v>50748082</c:v>
                </c:pt>
                <c:pt idx="1">
                  <c:v>54655502</c:v>
                </c:pt>
                <c:pt idx="2">
                  <c:v>50519494</c:v>
                </c:pt>
                <c:pt idx="3">
                  <c:v>35764734</c:v>
                </c:pt>
              </c:numCache>
              <c:extLst/>
            </c:numRef>
          </c:val>
          <c:extLst>
            <c:ext xmlns:c16="http://schemas.microsoft.com/office/drawing/2014/chart" uri="{C3380CC4-5D6E-409C-BE32-E72D297353CC}">
              <c16:uniqueId val="{00000003-C3B5-4BE6-AF69-D4FFC1B6693F}"/>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دارایی!$B$6:$E$6</c:f>
              <c:numCache>
                <c:formatCode>_(* #,##0_);_(* \(#,##0\);_(* "-"??_);_(@_)</c:formatCode>
                <c:ptCount val="4"/>
                <c:pt idx="0">
                  <c:v>25872779</c:v>
                </c:pt>
                <c:pt idx="1">
                  <c:v>21944231</c:v>
                </c:pt>
                <c:pt idx="2">
                  <c:v>17133624</c:v>
                </c:pt>
                <c:pt idx="3">
                  <c:v>14482914</c:v>
                </c:pt>
              </c:numCache>
              <c:extLst/>
            </c:numRef>
          </c:val>
          <c:extLst>
            <c:ext xmlns:c16="http://schemas.microsoft.com/office/drawing/2014/chart" uri="{C3380CC4-5D6E-409C-BE32-E72D297353CC}">
              <c16:uniqueId val="{00000004-C3B5-4BE6-AF69-D4FFC1B6693F}"/>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دارایی!$B$7:$E$7</c:f>
              <c:numCache>
                <c:formatCode>_(* #,##0_);_(* \(#,##0\);_(* "-"??_);_(@_)</c:formatCode>
                <c:ptCount val="4"/>
                <c:pt idx="0">
                  <c:v>12188634</c:v>
                </c:pt>
                <c:pt idx="1">
                  <c:v>9202580</c:v>
                </c:pt>
                <c:pt idx="2">
                  <c:v>8335226</c:v>
                </c:pt>
                <c:pt idx="3">
                  <c:v>7000324</c:v>
                </c:pt>
              </c:numCache>
              <c:extLst/>
            </c:numRef>
          </c:val>
          <c:extLst>
            <c:ext xmlns:c16="http://schemas.microsoft.com/office/drawing/2014/chart" uri="{C3380CC4-5D6E-409C-BE32-E72D297353CC}">
              <c16:uniqueId val="{00000005-C3B5-4BE6-AF69-D4FFC1B6693F}"/>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دارایی!$B$8:$E$8</c:f>
              <c:numCache>
                <c:formatCode>_(* #,##0_);_(* \(#,##0\);_(* "-"??_);_(@_)</c:formatCode>
                <c:ptCount val="4"/>
                <c:pt idx="0">
                  <c:v>6965882</c:v>
                </c:pt>
                <c:pt idx="1">
                  <c:v>6270713</c:v>
                </c:pt>
                <c:pt idx="2">
                  <c:v>6031759</c:v>
                </c:pt>
                <c:pt idx="3">
                  <c:v>5765818</c:v>
                </c:pt>
              </c:numCache>
              <c:extLst/>
            </c:numRef>
          </c:val>
          <c:extLst>
            <c:ext xmlns:c16="http://schemas.microsoft.com/office/drawing/2014/chart" uri="{C3380CC4-5D6E-409C-BE32-E72D297353CC}">
              <c16:uniqueId val="{00000006-C3B5-4BE6-AF69-D4FFC1B6693F}"/>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دارایی!$B$9:$E$9</c:f>
              <c:numCache>
                <c:formatCode>_(* #,##0_);_(* \(#,##0\);_(* "-"??_);_(@_)</c:formatCode>
                <c:ptCount val="4"/>
                <c:pt idx="0">
                  <c:v>5509734</c:v>
                </c:pt>
                <c:pt idx="1">
                  <c:v>5271041</c:v>
                </c:pt>
                <c:pt idx="2">
                  <c:v>5307546</c:v>
                </c:pt>
                <c:pt idx="3">
                  <c:v>4848771</c:v>
                </c:pt>
              </c:numCache>
              <c:extLst/>
            </c:numRef>
          </c:val>
          <c:extLst>
            <c:ext xmlns:c16="http://schemas.microsoft.com/office/drawing/2014/chart" uri="{C3380CC4-5D6E-409C-BE32-E72D297353CC}">
              <c16:uniqueId val="{00000007-C3B5-4BE6-AF69-D4FFC1B6693F}"/>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دارایی!$B$10:$E$10</c:f>
              <c:numCache>
                <c:formatCode>_(* #,##0_);_(* \(#,##0\);_(* "-"??_);_(@_)</c:formatCode>
                <c:ptCount val="4"/>
                <c:pt idx="0">
                  <c:v>4993202</c:v>
                </c:pt>
                <c:pt idx="1">
                  <c:v>3862234</c:v>
                </c:pt>
                <c:pt idx="2">
                  <c:v>3401931</c:v>
                </c:pt>
                <c:pt idx="3">
                  <c:v>3335253</c:v>
                </c:pt>
              </c:numCache>
              <c:extLst/>
            </c:numRef>
          </c:val>
          <c:extLst>
            <c:ext xmlns:c16="http://schemas.microsoft.com/office/drawing/2014/chart" uri="{C3380CC4-5D6E-409C-BE32-E72D297353CC}">
              <c16:uniqueId val="{00000008-C3B5-4BE6-AF69-D4FFC1B6693F}"/>
            </c:ext>
          </c:extLst>
        </c:ser>
        <c:ser>
          <c:idx val="9"/>
          <c:order val="9"/>
          <c:tx>
            <c:v>1394</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دارایی!$B$1:$E$1</c:f>
              <c:strCache>
                <c:ptCount val="4"/>
                <c:pt idx="0">
                  <c:v>12ماهه</c:v>
                </c:pt>
                <c:pt idx="1">
                  <c:v>9ماهه</c:v>
                </c:pt>
                <c:pt idx="2">
                  <c:v>6ماهه</c:v>
                </c:pt>
                <c:pt idx="3">
                  <c:v>3ماهه</c:v>
                </c:pt>
              </c:strCache>
              <c:extLst/>
            </c:strRef>
          </c:cat>
          <c:val>
            <c:numRef>
              <c:f>دارایی!$B$11:$E$11</c:f>
              <c:numCache>
                <c:formatCode>_(* #,##0_);_(* \(#,##0\);_(* "-"??_);_(@_)</c:formatCode>
                <c:ptCount val="4"/>
                <c:pt idx="0">
                  <c:v>3770842</c:v>
                </c:pt>
                <c:pt idx="1">
                  <c:v>3281223</c:v>
                </c:pt>
                <c:pt idx="2">
                  <c:v>4393674</c:v>
                </c:pt>
                <c:pt idx="3">
                  <c:v>4402129</c:v>
                </c:pt>
              </c:numCache>
              <c:extLst/>
            </c:numRef>
          </c:val>
          <c:extLst>
            <c:ext xmlns:c16="http://schemas.microsoft.com/office/drawing/2014/chart" uri="{C3380CC4-5D6E-409C-BE32-E72D297353CC}">
              <c16:uniqueId val="{00000009-C3B5-4BE6-AF69-D4FFC1B6693F}"/>
            </c:ext>
          </c:extLst>
        </c:ser>
        <c:dLbls>
          <c:showLegendKey val="0"/>
          <c:showVal val="0"/>
          <c:showCatName val="0"/>
          <c:showSerName val="0"/>
          <c:showPercent val="0"/>
          <c:showBubbleSize val="0"/>
        </c:dLbls>
        <c:gapWidth val="150"/>
        <c:shape val="box"/>
        <c:axId val="583086303"/>
        <c:axId val="583091583"/>
        <c:axId val="0"/>
      </c:bar3DChart>
      <c:catAx>
        <c:axId val="583086303"/>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583091583"/>
        <c:crosses val="autoZero"/>
        <c:auto val="1"/>
        <c:lblAlgn val="ctr"/>
        <c:lblOffset val="100"/>
        <c:noMultiLvlLbl val="0"/>
      </c:catAx>
      <c:valAx>
        <c:axId val="583091583"/>
        <c:scaling>
          <c:orientation val="minMax"/>
        </c:scaling>
        <c:delete val="0"/>
        <c:axPos val="r"/>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83086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a-IR">
                <a:cs typeface="B Nazanin" panose="00000400000000000000" pitchFamily="2" charset="-78"/>
              </a:rPr>
              <a:t>حقوق صاحبان سهام</a:t>
            </a:r>
            <a:endParaRPr lang="en-US">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1403</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'!$B$2:$E$2</c:f>
              <c:numCache>
                <c:formatCode>General</c:formatCode>
                <c:ptCount val="4"/>
                <c:pt idx="2" formatCode="_(* #,##0_);_(* \(#,##0\);_(* &quot;-&quot;??_);_(@_)">
                  <c:v>43132434</c:v>
                </c:pt>
                <c:pt idx="3" formatCode="_(* #,##0_);_(* \(#,##0\);_(* &quot;-&quot;??_);_(@_)">
                  <c:v>49880663</c:v>
                </c:pt>
              </c:numCache>
              <c:extLst/>
            </c:numRef>
          </c:val>
          <c:extLst>
            <c:ext xmlns:c16="http://schemas.microsoft.com/office/drawing/2014/chart" uri="{C3380CC4-5D6E-409C-BE32-E72D297353CC}">
              <c16:uniqueId val="{00000000-261C-4A03-9EB9-6402D9344074}"/>
            </c:ext>
          </c:extLst>
        </c:ser>
        <c:ser>
          <c:idx val="1"/>
          <c:order val="1"/>
          <c:tx>
            <c:v>1402</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'!$B$3:$E$3</c:f>
              <c:numCache>
                <c:formatCode>_(* #,##0_);_(* \(#,##0\);_(* "-"??_);_(@_)</c:formatCode>
                <c:ptCount val="4"/>
                <c:pt idx="0">
                  <c:v>43646663</c:v>
                </c:pt>
                <c:pt idx="1">
                  <c:v>39593502</c:v>
                </c:pt>
                <c:pt idx="2">
                  <c:v>33779750</c:v>
                </c:pt>
                <c:pt idx="3">
                  <c:v>31540585</c:v>
                </c:pt>
              </c:numCache>
              <c:extLst/>
            </c:numRef>
          </c:val>
          <c:extLst>
            <c:ext xmlns:c16="http://schemas.microsoft.com/office/drawing/2014/chart" uri="{C3380CC4-5D6E-409C-BE32-E72D297353CC}">
              <c16:uniqueId val="{00000001-261C-4A03-9EB9-6402D9344074}"/>
            </c:ext>
          </c:extLst>
        </c:ser>
        <c:ser>
          <c:idx val="2"/>
          <c:order val="2"/>
          <c:tx>
            <c:v>1401</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'!$B$4:$E$4</c:f>
              <c:numCache>
                <c:formatCode>_(* #,##0_);_(* \(#,##0\);_(* "-"??_);_(@_)</c:formatCode>
                <c:ptCount val="4"/>
                <c:pt idx="0">
                  <c:v>40990682</c:v>
                </c:pt>
                <c:pt idx="1">
                  <c:v>14211719</c:v>
                </c:pt>
                <c:pt idx="2">
                  <c:v>10305165</c:v>
                </c:pt>
                <c:pt idx="3">
                  <c:v>7461030</c:v>
                </c:pt>
              </c:numCache>
              <c:extLst/>
            </c:numRef>
          </c:val>
          <c:extLst>
            <c:ext xmlns:c16="http://schemas.microsoft.com/office/drawing/2014/chart" uri="{C3380CC4-5D6E-409C-BE32-E72D297353CC}">
              <c16:uniqueId val="{00000002-261C-4A03-9EB9-6402D9344074}"/>
            </c:ext>
          </c:extLst>
        </c:ser>
        <c:ser>
          <c:idx val="3"/>
          <c:order val="3"/>
          <c:tx>
            <c:v>1400</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'!$B$5:$E$5</c:f>
              <c:numCache>
                <c:formatCode>_(* #,##0_);_(* \(#,##0\);_(* "-"??_);_(@_)</c:formatCode>
                <c:ptCount val="4"/>
                <c:pt idx="0">
                  <c:v>16010167</c:v>
                </c:pt>
                <c:pt idx="1">
                  <c:v>13603986</c:v>
                </c:pt>
                <c:pt idx="2">
                  <c:v>9423185</c:v>
                </c:pt>
                <c:pt idx="3">
                  <c:v>4866064</c:v>
                </c:pt>
              </c:numCache>
              <c:extLst/>
            </c:numRef>
          </c:val>
          <c:extLst>
            <c:ext xmlns:c16="http://schemas.microsoft.com/office/drawing/2014/chart" uri="{C3380CC4-5D6E-409C-BE32-E72D297353CC}">
              <c16:uniqueId val="{00000003-261C-4A03-9EB9-6402D9344074}"/>
            </c:ext>
          </c:extLst>
        </c:ser>
        <c:ser>
          <c:idx val="4"/>
          <c:order val="4"/>
          <c:tx>
            <c:v>1399</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'!$B$6:$E$6</c:f>
              <c:numCache>
                <c:formatCode>_(* #,##0_);_(* \(#,##0\);_(* "-"??_);_(@_)</c:formatCode>
                <c:ptCount val="4"/>
                <c:pt idx="0">
                  <c:v>9071994</c:v>
                </c:pt>
                <c:pt idx="1">
                  <c:v>7073047</c:v>
                </c:pt>
                <c:pt idx="2">
                  <c:v>4343392</c:v>
                </c:pt>
                <c:pt idx="3">
                  <c:v>2216001</c:v>
                </c:pt>
              </c:numCache>
              <c:extLst/>
            </c:numRef>
          </c:val>
          <c:extLst>
            <c:ext xmlns:c16="http://schemas.microsoft.com/office/drawing/2014/chart" uri="{C3380CC4-5D6E-409C-BE32-E72D297353CC}">
              <c16:uniqueId val="{00000004-261C-4A03-9EB9-6402D9344074}"/>
            </c:ext>
          </c:extLst>
        </c:ser>
        <c:ser>
          <c:idx val="5"/>
          <c:order val="5"/>
          <c:tx>
            <c:v>1398</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'!$B$7:$E$7</c:f>
              <c:numCache>
                <c:formatCode>_(* #,##0_);_(* \(#,##0\);_(* "-"??_);_(@_)</c:formatCode>
                <c:ptCount val="4"/>
                <c:pt idx="0">
                  <c:v>4253708</c:v>
                </c:pt>
                <c:pt idx="1">
                  <c:v>3895277</c:v>
                </c:pt>
                <c:pt idx="2">
                  <c:v>3329364</c:v>
                </c:pt>
                <c:pt idx="3">
                  <c:v>1557139</c:v>
                </c:pt>
              </c:numCache>
              <c:extLst/>
            </c:numRef>
          </c:val>
          <c:extLst>
            <c:ext xmlns:c16="http://schemas.microsoft.com/office/drawing/2014/chart" uri="{C3380CC4-5D6E-409C-BE32-E72D297353CC}">
              <c16:uniqueId val="{00000005-261C-4A03-9EB9-6402D9344074}"/>
            </c:ext>
          </c:extLst>
        </c:ser>
        <c:ser>
          <c:idx val="6"/>
          <c:order val="6"/>
          <c:tx>
            <c:v>1397</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'!$B$8:$E$8</c:f>
              <c:numCache>
                <c:formatCode>_(* #,##0_);_(* \(#,##0\);_(* "-"??_);_(@_)</c:formatCode>
                <c:ptCount val="4"/>
                <c:pt idx="0">
                  <c:v>2111598</c:v>
                </c:pt>
                <c:pt idx="1">
                  <c:v>1777179</c:v>
                </c:pt>
                <c:pt idx="2">
                  <c:v>1726074</c:v>
                </c:pt>
                <c:pt idx="3">
                  <c:v>1398771</c:v>
                </c:pt>
              </c:numCache>
              <c:extLst/>
            </c:numRef>
          </c:val>
          <c:extLst>
            <c:ext xmlns:c16="http://schemas.microsoft.com/office/drawing/2014/chart" uri="{C3380CC4-5D6E-409C-BE32-E72D297353CC}">
              <c16:uniqueId val="{00000006-261C-4A03-9EB9-6402D9344074}"/>
            </c:ext>
          </c:extLst>
        </c:ser>
        <c:ser>
          <c:idx val="7"/>
          <c:order val="7"/>
          <c:tx>
            <c:v>1396</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'!$B$9:$E$9</c:f>
              <c:numCache>
                <c:formatCode>_(* #,##0_);_(* \(#,##0\);_(* "-"??_);_(@_)</c:formatCode>
                <c:ptCount val="4"/>
                <c:pt idx="0">
                  <c:v>2028515</c:v>
                </c:pt>
                <c:pt idx="1">
                  <c:v>1845036</c:v>
                </c:pt>
                <c:pt idx="2">
                  <c:v>1682228</c:v>
                </c:pt>
                <c:pt idx="3">
                  <c:v>1432522</c:v>
                </c:pt>
              </c:numCache>
              <c:extLst/>
            </c:numRef>
          </c:val>
          <c:extLst>
            <c:ext xmlns:c16="http://schemas.microsoft.com/office/drawing/2014/chart" uri="{C3380CC4-5D6E-409C-BE32-E72D297353CC}">
              <c16:uniqueId val="{00000007-261C-4A03-9EB9-6402D9344074}"/>
            </c:ext>
          </c:extLst>
        </c:ser>
        <c:ser>
          <c:idx val="8"/>
          <c:order val="8"/>
          <c:tx>
            <c:v>1395</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'!$B$10:$E$10</c:f>
              <c:numCache>
                <c:formatCode>_(* #,##0_);_(* \(#,##0\);_(* "-"??_);_(@_)</c:formatCode>
                <c:ptCount val="4"/>
                <c:pt idx="0">
                  <c:v>1548580</c:v>
                </c:pt>
                <c:pt idx="1">
                  <c:v>1249751</c:v>
                </c:pt>
                <c:pt idx="2">
                  <c:v>970398</c:v>
                </c:pt>
                <c:pt idx="3">
                  <c:v>967905</c:v>
                </c:pt>
              </c:numCache>
              <c:extLst/>
            </c:numRef>
          </c:val>
          <c:extLst>
            <c:ext xmlns:c16="http://schemas.microsoft.com/office/drawing/2014/chart" uri="{C3380CC4-5D6E-409C-BE32-E72D297353CC}">
              <c16:uniqueId val="{00000008-261C-4A03-9EB9-6402D9344074}"/>
            </c:ext>
          </c:extLst>
        </c:ser>
        <c:ser>
          <c:idx val="9"/>
          <c:order val="9"/>
          <c:tx>
            <c:v>1394</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'ح ص س '!$B$1:$E$1</c:f>
              <c:strCache>
                <c:ptCount val="4"/>
                <c:pt idx="0">
                  <c:v>12ماهه</c:v>
                </c:pt>
                <c:pt idx="1">
                  <c:v>9ماهه</c:v>
                </c:pt>
                <c:pt idx="2">
                  <c:v>6ماهه</c:v>
                </c:pt>
                <c:pt idx="3">
                  <c:v>3ماهه</c:v>
                </c:pt>
              </c:strCache>
              <c:extLst/>
            </c:strRef>
          </c:cat>
          <c:val>
            <c:numRef>
              <c:f>'ح ص س '!$B$11:$E$11</c:f>
              <c:numCache>
                <c:formatCode>_(* #,##0_);_(* \(#,##0\);_(* "-"??_);_(@_)</c:formatCode>
                <c:ptCount val="4"/>
                <c:pt idx="0">
                  <c:v>1085060</c:v>
                </c:pt>
                <c:pt idx="1">
                  <c:v>608759</c:v>
                </c:pt>
                <c:pt idx="2">
                  <c:v>552825</c:v>
                </c:pt>
                <c:pt idx="3">
                  <c:v>544001</c:v>
                </c:pt>
              </c:numCache>
              <c:extLst/>
            </c:numRef>
          </c:val>
          <c:extLst>
            <c:ext xmlns:c16="http://schemas.microsoft.com/office/drawing/2014/chart" uri="{C3380CC4-5D6E-409C-BE32-E72D297353CC}">
              <c16:uniqueId val="{00000009-261C-4A03-9EB9-6402D9344074}"/>
            </c:ext>
          </c:extLst>
        </c:ser>
        <c:dLbls>
          <c:showLegendKey val="0"/>
          <c:showVal val="0"/>
          <c:showCatName val="0"/>
          <c:showSerName val="0"/>
          <c:showPercent val="0"/>
          <c:showBubbleSize val="0"/>
        </c:dLbls>
        <c:gapWidth val="150"/>
        <c:shape val="box"/>
        <c:axId val="68597135"/>
        <c:axId val="68602415"/>
        <c:axId val="0"/>
      </c:bar3DChart>
      <c:catAx>
        <c:axId val="68597135"/>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crossAx val="68602415"/>
        <c:crosses val="autoZero"/>
        <c:auto val="1"/>
        <c:lblAlgn val="ctr"/>
        <c:lblOffset val="100"/>
        <c:noMultiLvlLbl val="0"/>
      </c:catAx>
      <c:valAx>
        <c:axId val="68602415"/>
        <c:scaling>
          <c:orientation val="minMax"/>
        </c:scaling>
        <c:delete val="0"/>
        <c:axPos val="r"/>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859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85000"/>
                </a:schemeClr>
              </a:solidFill>
              <a:latin typeface="+mn-lt"/>
              <a:ea typeface="+mn-ea"/>
              <a:cs typeface="B Nazanin" panose="00000400000000000000" pitchFamily="2" charset="-78"/>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14D8-2C04-3A1E-526A-58A4681B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F1BCE-2F13-AA78-14BC-5D9123D45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417E3-D7AE-8761-8A77-BC6944152E49}"/>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5" name="Footer Placeholder 4">
            <a:extLst>
              <a:ext uri="{FF2B5EF4-FFF2-40B4-BE49-F238E27FC236}">
                <a16:creationId xmlns:a16="http://schemas.microsoft.com/office/drawing/2014/main" id="{DAFBD04E-7008-E73C-7E2F-7343A2ADB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EB67E-C2E5-7716-87E8-BAAA6249DBE0}"/>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38897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187F-7BFC-78DD-C0BE-C28BD4ADC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6FA437-2250-027D-6ADB-1F466E275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798A0-2FDE-2CA8-ED17-55228DE14364}"/>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5" name="Footer Placeholder 4">
            <a:extLst>
              <a:ext uri="{FF2B5EF4-FFF2-40B4-BE49-F238E27FC236}">
                <a16:creationId xmlns:a16="http://schemas.microsoft.com/office/drawing/2014/main" id="{FDAE844F-AB4B-10B4-1C61-D83434974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4288E-7037-6C4C-ECB6-1431AF643E5A}"/>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294028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168D7-C286-11BA-DEBE-E2100951F7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9B53D9-0E3A-9A39-7B2A-7927812A3C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6932E-1F7C-171C-C6C9-F4C51B37B9FC}"/>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5" name="Footer Placeholder 4">
            <a:extLst>
              <a:ext uri="{FF2B5EF4-FFF2-40B4-BE49-F238E27FC236}">
                <a16:creationId xmlns:a16="http://schemas.microsoft.com/office/drawing/2014/main" id="{E99D0E7A-4665-173B-E326-D1010A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67E38-5B06-BCB1-4027-2773C288E9B8}"/>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34899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8289-E2D6-EA90-983F-8002B57D7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1F6EA0-DE5C-0ADC-E112-93CB35AE3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2D59E-72E7-E613-9D42-864E4220E770}"/>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5" name="Footer Placeholder 4">
            <a:extLst>
              <a:ext uri="{FF2B5EF4-FFF2-40B4-BE49-F238E27FC236}">
                <a16:creationId xmlns:a16="http://schemas.microsoft.com/office/drawing/2014/main" id="{4623F10E-791B-CA8D-1BEF-AD2FB7925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8F851-5C1E-5C1E-B014-EAA2B5ECBF78}"/>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291392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4C94-1CD9-8448-8195-AD8E704AB9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A8B1EF-0F47-C318-FE87-E7453DAB7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66AEDC-A7A9-EF1D-3E39-827D0AFE5605}"/>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5" name="Footer Placeholder 4">
            <a:extLst>
              <a:ext uri="{FF2B5EF4-FFF2-40B4-BE49-F238E27FC236}">
                <a16:creationId xmlns:a16="http://schemas.microsoft.com/office/drawing/2014/main" id="{D504A21C-48C6-591F-4165-B50AE723B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54E6F-E746-775E-D8BF-1DD843C42EA5}"/>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373611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6057-11A2-3A58-7A4F-79AE3EF25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1BCF5-8E98-7252-D7B4-E478621DD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66BCF-539F-6C38-EA78-EDC5F3F9C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443D3D-E967-B2FD-F048-9C4397574718}"/>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6" name="Footer Placeholder 5">
            <a:extLst>
              <a:ext uri="{FF2B5EF4-FFF2-40B4-BE49-F238E27FC236}">
                <a16:creationId xmlns:a16="http://schemas.microsoft.com/office/drawing/2014/main" id="{85E3A757-BCFB-3204-0D38-8BB205D36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C8013-B7BA-91BF-9F33-B92C0EEAA1E8}"/>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42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50C1-56BB-B6F8-0093-93253F97B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363A51-59DF-9E1F-FBBF-789010D962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D14CE-F5AB-EB43-6377-9398F21DCC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2D923F-58AD-B3B2-E421-A683CB566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66FFA1-4C63-5317-B2A7-3E2E88DF0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7FBC4C-232E-4EB8-B0C1-44403FB0026F}"/>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8" name="Footer Placeholder 7">
            <a:extLst>
              <a:ext uri="{FF2B5EF4-FFF2-40B4-BE49-F238E27FC236}">
                <a16:creationId xmlns:a16="http://schemas.microsoft.com/office/drawing/2014/main" id="{EEA91050-A9C6-EB32-19B1-3E11BD6BDC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7B9CD4-CF50-4F7C-0346-EBBFEDFB0A99}"/>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417681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CCEE-5F1B-25CA-CEF3-7ADA7C50EF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5AA05-F654-9965-EA23-EF42C3B9375C}"/>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4" name="Footer Placeholder 3">
            <a:extLst>
              <a:ext uri="{FF2B5EF4-FFF2-40B4-BE49-F238E27FC236}">
                <a16:creationId xmlns:a16="http://schemas.microsoft.com/office/drawing/2014/main" id="{C4BDDBEE-884C-25FD-52CE-16A4B27F8C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3D62D2-2F7E-D7F9-70E4-047B0B60B381}"/>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38114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69BB8-7F49-39E6-C123-C6C80DB0FBDC}"/>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3" name="Footer Placeholder 2">
            <a:extLst>
              <a:ext uri="{FF2B5EF4-FFF2-40B4-BE49-F238E27FC236}">
                <a16:creationId xmlns:a16="http://schemas.microsoft.com/office/drawing/2014/main" id="{8D40E301-0E9C-9E46-3777-F9DB9A980D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72425-FC46-2B89-EF13-173B7D6ED170}"/>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77585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EC4B-CD53-BF57-29DA-A972EAE47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B77A6-FC53-71B7-894A-05557E70A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C1661-F169-5878-4527-7F84817C2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92BB6-D994-20F2-B452-587E0095CC49}"/>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6" name="Footer Placeholder 5">
            <a:extLst>
              <a:ext uri="{FF2B5EF4-FFF2-40B4-BE49-F238E27FC236}">
                <a16:creationId xmlns:a16="http://schemas.microsoft.com/office/drawing/2014/main" id="{AB3693FA-FC4A-0C2C-0E57-E36CD556F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8E52D-F0C7-CBDE-4857-CC9BFD651659}"/>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245685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0519-35A5-4BDE-4DC5-F7D1DFC43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F6D5A0-3F60-4E5A-B19E-ACAB4F271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B67708-337B-8FD7-0640-2513E1604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2A7EE-BBA2-3075-E933-481681F35404}"/>
              </a:ext>
            </a:extLst>
          </p:cNvPr>
          <p:cNvSpPr>
            <a:spLocks noGrp="1"/>
          </p:cNvSpPr>
          <p:nvPr>
            <p:ph type="dt" sz="half" idx="10"/>
          </p:nvPr>
        </p:nvSpPr>
        <p:spPr/>
        <p:txBody>
          <a:bodyPr/>
          <a:lstStyle/>
          <a:p>
            <a:fld id="{2B2ED61B-E991-407A-B9A6-17A7BB52F946}" type="datetimeFigureOut">
              <a:rPr lang="en-US" smtClean="0"/>
              <a:t>1/14/2025</a:t>
            </a:fld>
            <a:endParaRPr lang="en-US"/>
          </a:p>
        </p:txBody>
      </p:sp>
      <p:sp>
        <p:nvSpPr>
          <p:cNvPr id="6" name="Footer Placeholder 5">
            <a:extLst>
              <a:ext uri="{FF2B5EF4-FFF2-40B4-BE49-F238E27FC236}">
                <a16:creationId xmlns:a16="http://schemas.microsoft.com/office/drawing/2014/main" id="{0624EE2F-3019-956C-EFDB-F9FD84160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027AB-848C-E050-F020-5D372D9C1A4D}"/>
              </a:ext>
            </a:extLst>
          </p:cNvPr>
          <p:cNvSpPr>
            <a:spLocks noGrp="1"/>
          </p:cNvSpPr>
          <p:nvPr>
            <p:ph type="sldNum" sz="quarter" idx="12"/>
          </p:nvPr>
        </p:nvSpPr>
        <p:spPr/>
        <p:txBody>
          <a:bodyPr/>
          <a:lstStyle/>
          <a:p>
            <a:fld id="{D6C6F79D-E3EC-4FEC-A48F-E4B8540E79C8}" type="slidenum">
              <a:rPr lang="en-US" smtClean="0"/>
              <a:t>‹#›</a:t>
            </a:fld>
            <a:endParaRPr lang="en-US"/>
          </a:p>
        </p:txBody>
      </p:sp>
    </p:spTree>
    <p:extLst>
      <p:ext uri="{BB962C8B-B14F-4D97-AF65-F5344CB8AC3E}">
        <p14:creationId xmlns:p14="http://schemas.microsoft.com/office/powerpoint/2010/main" val="122273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BEA581-B9A8-9C77-F55E-E655CFB77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6B802-A187-1F90-7DC7-58191F1EC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493AF-4836-A71D-15AD-0FE6E8BA0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ED61B-E991-407A-B9A6-17A7BB52F946}" type="datetimeFigureOut">
              <a:rPr lang="en-US" smtClean="0"/>
              <a:t>1/14/2025</a:t>
            </a:fld>
            <a:endParaRPr lang="en-US"/>
          </a:p>
        </p:txBody>
      </p:sp>
      <p:sp>
        <p:nvSpPr>
          <p:cNvPr id="5" name="Footer Placeholder 4">
            <a:extLst>
              <a:ext uri="{FF2B5EF4-FFF2-40B4-BE49-F238E27FC236}">
                <a16:creationId xmlns:a16="http://schemas.microsoft.com/office/drawing/2014/main" id="{EF76A81F-98F2-AA8B-983A-6D7CD9793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D563E-ABB8-9241-9E5E-E24A9C858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6F79D-E3EC-4FEC-A48F-E4B8540E79C8}" type="slidenum">
              <a:rPr lang="en-US" smtClean="0"/>
              <a:t>‹#›</a:t>
            </a:fld>
            <a:endParaRPr lang="en-US"/>
          </a:p>
        </p:txBody>
      </p:sp>
    </p:spTree>
    <p:extLst>
      <p:ext uri="{BB962C8B-B14F-4D97-AF65-F5344CB8AC3E}">
        <p14:creationId xmlns:p14="http://schemas.microsoft.com/office/powerpoint/2010/main" val="373630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7BDBD3-050D-1123-0A3C-8D8F23C358B0}"/>
              </a:ext>
            </a:extLst>
          </p:cNvPr>
          <p:cNvSpPr txBox="1"/>
          <p:nvPr/>
        </p:nvSpPr>
        <p:spPr>
          <a:xfrm>
            <a:off x="581890" y="2108506"/>
            <a:ext cx="11028219" cy="923330"/>
          </a:xfrm>
          <a:prstGeom prst="rect">
            <a:avLst/>
          </a:prstGeom>
          <a:noFill/>
        </p:spPr>
        <p:txBody>
          <a:bodyPr wrap="square" rtlCol="0">
            <a:spAutoFit/>
          </a:bodyPr>
          <a:lstStyle/>
          <a:p>
            <a:pPr algn="ctr"/>
            <a:r>
              <a:rPr lang="fa-IR" sz="5400" dirty="0">
                <a:solidFill>
                  <a:schemeClr val="bg1"/>
                </a:solidFill>
                <a:highlight>
                  <a:srgbClr val="000000"/>
                </a:highlight>
                <a:cs typeface="B Nazanin" panose="00000400000000000000" pitchFamily="2" charset="-78"/>
              </a:rPr>
              <a:t>شرکت صنایع مس شهید باهنر </a:t>
            </a:r>
            <a:r>
              <a:rPr lang="fa-IR" sz="2800" dirty="0">
                <a:solidFill>
                  <a:schemeClr val="bg1"/>
                </a:solidFill>
                <a:highlight>
                  <a:srgbClr val="000000"/>
                </a:highlight>
                <a:cs typeface="B Nazanin" panose="00000400000000000000" pitchFamily="2" charset="-78"/>
              </a:rPr>
              <a:t>(سهامی عام)</a:t>
            </a:r>
            <a:endParaRPr lang="en-US" dirty="0">
              <a:solidFill>
                <a:schemeClr val="bg1"/>
              </a:solidFill>
              <a:highlight>
                <a:srgbClr val="000000"/>
              </a:highlight>
              <a:cs typeface="B Nazanin" panose="00000400000000000000" pitchFamily="2" charset="-78"/>
            </a:endParaRPr>
          </a:p>
        </p:txBody>
      </p:sp>
      <p:sp>
        <p:nvSpPr>
          <p:cNvPr id="5" name="TextBox 4">
            <a:extLst>
              <a:ext uri="{FF2B5EF4-FFF2-40B4-BE49-F238E27FC236}">
                <a16:creationId xmlns:a16="http://schemas.microsoft.com/office/drawing/2014/main" id="{BA131D73-298A-8EBD-2972-0C4CBDB3E9C8}"/>
              </a:ext>
            </a:extLst>
          </p:cNvPr>
          <p:cNvSpPr txBox="1"/>
          <p:nvPr/>
        </p:nvSpPr>
        <p:spPr>
          <a:xfrm>
            <a:off x="5524368" y="3031836"/>
            <a:ext cx="1143262" cy="707886"/>
          </a:xfrm>
          <a:prstGeom prst="rect">
            <a:avLst/>
          </a:prstGeom>
          <a:noFill/>
        </p:spPr>
        <p:txBody>
          <a:bodyPr wrap="none" rtlCol="0">
            <a:spAutoFit/>
          </a:bodyPr>
          <a:lstStyle/>
          <a:p>
            <a:r>
              <a:rPr lang="fa-IR" sz="4000" dirty="0">
                <a:solidFill>
                  <a:schemeClr val="bg1"/>
                </a:solidFill>
                <a:highlight>
                  <a:srgbClr val="000000"/>
                </a:highlight>
                <a:cs typeface="B Nazanin" panose="00000400000000000000" pitchFamily="2" charset="-78"/>
              </a:rPr>
              <a:t>فباهنر</a:t>
            </a:r>
            <a:endParaRPr lang="en-US" sz="5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21078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9ABCF4-E7E4-9900-AA13-29080FB83D7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F100325-B219-12B0-657A-2DB0B07E0C77}"/>
              </a:ext>
            </a:extLst>
          </p:cNvPr>
          <p:cNvPicPr>
            <a:picLocks noChangeAspect="1"/>
          </p:cNvPicPr>
          <p:nvPr/>
        </p:nvPicPr>
        <p:blipFill>
          <a:blip r:embed="rId3"/>
          <a:stretch>
            <a:fillRect/>
          </a:stretch>
        </p:blipFill>
        <p:spPr>
          <a:xfrm>
            <a:off x="2765511" y="-1401"/>
            <a:ext cx="6660978" cy="3834491"/>
          </a:xfrm>
          <a:prstGeom prst="rect">
            <a:avLst/>
          </a:prstGeom>
        </p:spPr>
      </p:pic>
      <p:pic>
        <p:nvPicPr>
          <p:cNvPr id="10" name="Picture 9">
            <a:extLst>
              <a:ext uri="{FF2B5EF4-FFF2-40B4-BE49-F238E27FC236}">
                <a16:creationId xmlns:a16="http://schemas.microsoft.com/office/drawing/2014/main" id="{AECD4D17-D5E7-21ED-1268-82EB342280B7}"/>
              </a:ext>
            </a:extLst>
          </p:cNvPr>
          <p:cNvPicPr>
            <a:picLocks noChangeAspect="1"/>
          </p:cNvPicPr>
          <p:nvPr/>
        </p:nvPicPr>
        <p:blipFill>
          <a:blip r:embed="rId4"/>
          <a:stretch>
            <a:fillRect/>
          </a:stretch>
        </p:blipFill>
        <p:spPr>
          <a:xfrm>
            <a:off x="2765512" y="3833090"/>
            <a:ext cx="6660978" cy="3024910"/>
          </a:xfrm>
          <a:prstGeom prst="rect">
            <a:avLst/>
          </a:prstGeom>
        </p:spPr>
      </p:pic>
    </p:spTree>
    <p:extLst>
      <p:ext uri="{BB962C8B-B14F-4D97-AF65-F5344CB8AC3E}">
        <p14:creationId xmlns:p14="http://schemas.microsoft.com/office/powerpoint/2010/main" val="33973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F20EB00-DA7B-70C8-D1D9-6E6F876767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EA8CB63-24D8-5DBB-8ACB-8504A13AF033}"/>
              </a:ext>
            </a:extLst>
          </p:cNvPr>
          <p:cNvPicPr>
            <a:picLocks noChangeAspect="1"/>
          </p:cNvPicPr>
          <p:nvPr/>
        </p:nvPicPr>
        <p:blipFill>
          <a:blip r:embed="rId3"/>
          <a:stretch>
            <a:fillRect/>
          </a:stretch>
        </p:blipFill>
        <p:spPr>
          <a:xfrm>
            <a:off x="2100380" y="762915"/>
            <a:ext cx="7991239" cy="5332170"/>
          </a:xfrm>
          <a:prstGeom prst="rect">
            <a:avLst/>
          </a:prstGeom>
        </p:spPr>
      </p:pic>
    </p:spTree>
    <p:extLst>
      <p:ext uri="{BB962C8B-B14F-4D97-AF65-F5344CB8AC3E}">
        <p14:creationId xmlns:p14="http://schemas.microsoft.com/office/powerpoint/2010/main" val="37810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A8000D-E2BA-0C0A-544E-C91ADC05CFA2}"/>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34455941-72FD-E020-7712-A54DE60B47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37C784A-4908-1212-315E-974EFE49F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239" y="192592"/>
            <a:ext cx="4557521" cy="6472816"/>
          </a:xfrm>
          <a:prstGeom prst="rect">
            <a:avLst/>
          </a:prstGeom>
        </p:spPr>
      </p:pic>
    </p:spTree>
    <p:extLst>
      <p:ext uri="{BB962C8B-B14F-4D97-AF65-F5344CB8AC3E}">
        <p14:creationId xmlns:p14="http://schemas.microsoft.com/office/powerpoint/2010/main" val="357697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FAC94E-AA30-C984-78BF-BBB8FF4A0DC8}"/>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E6A97246-452D-E154-4D21-BB309D8305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A4C580E1-C959-AC63-89D0-CDE2883E5E5F}"/>
              </a:ext>
            </a:extLst>
          </p:cNvPr>
          <p:cNvPicPr>
            <a:picLocks noChangeAspect="1"/>
          </p:cNvPicPr>
          <p:nvPr/>
        </p:nvPicPr>
        <p:blipFill>
          <a:blip r:embed="rId3"/>
          <a:stretch>
            <a:fillRect/>
          </a:stretch>
        </p:blipFill>
        <p:spPr>
          <a:xfrm>
            <a:off x="2742732" y="347232"/>
            <a:ext cx="6706536" cy="6163535"/>
          </a:xfrm>
          <a:prstGeom prst="rect">
            <a:avLst/>
          </a:prstGeom>
        </p:spPr>
      </p:pic>
    </p:spTree>
    <p:extLst>
      <p:ext uri="{BB962C8B-B14F-4D97-AF65-F5344CB8AC3E}">
        <p14:creationId xmlns:p14="http://schemas.microsoft.com/office/powerpoint/2010/main" val="1561767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5C607FB-553D-2F10-AE00-EDFF882FCC37}"/>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5A453E80-313C-25CF-7747-C78CACAFE4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Chart 1">
            <a:extLst>
              <a:ext uri="{FF2B5EF4-FFF2-40B4-BE49-F238E27FC236}">
                <a16:creationId xmlns:a16="http://schemas.microsoft.com/office/drawing/2014/main" id="{92926C5C-F9DE-609A-F32A-F62A1EF7903D}"/>
              </a:ext>
            </a:extLst>
          </p:cNvPr>
          <p:cNvGraphicFramePr>
            <a:graphicFrameLocks/>
          </p:cNvGraphicFramePr>
          <p:nvPr>
            <p:extLst>
              <p:ext uri="{D42A27DB-BD31-4B8C-83A1-F6EECF244321}">
                <p14:modId xmlns:p14="http://schemas.microsoft.com/office/powerpoint/2010/main" val="3960397179"/>
              </p:ext>
            </p:extLst>
          </p:nvPr>
        </p:nvGraphicFramePr>
        <p:xfrm>
          <a:off x="1262062" y="887881"/>
          <a:ext cx="9667875" cy="53870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C92C12D-2F59-695B-0A7C-46240BD42A1F}"/>
              </a:ext>
            </a:extLst>
          </p:cNvPr>
          <p:cNvSpPr txBox="1"/>
          <p:nvPr/>
        </p:nvSpPr>
        <p:spPr>
          <a:xfrm>
            <a:off x="7431864" y="352249"/>
            <a:ext cx="3498073" cy="461665"/>
          </a:xfrm>
          <a:prstGeom prst="rect">
            <a:avLst/>
          </a:prstGeom>
          <a:noFill/>
        </p:spPr>
        <p:txBody>
          <a:bodyPr wrap="none" rtlCol="0">
            <a:spAutoFit/>
          </a:bodyPr>
          <a:lstStyle/>
          <a:p>
            <a:r>
              <a:rPr lang="fa-IR" sz="2400" dirty="0">
                <a:solidFill>
                  <a:schemeClr val="bg1"/>
                </a:solidFill>
                <a:highlight>
                  <a:srgbClr val="000000"/>
                </a:highlight>
              </a:rPr>
              <a:t>درصد سهامداران شرکت فباهنر :</a:t>
            </a:r>
            <a:endParaRPr lang="en-US" sz="2400" dirty="0">
              <a:solidFill>
                <a:schemeClr val="bg1"/>
              </a:solidFill>
              <a:highlight>
                <a:srgbClr val="000000"/>
              </a:highlight>
            </a:endParaRPr>
          </a:p>
        </p:txBody>
      </p:sp>
    </p:spTree>
    <p:extLst>
      <p:ext uri="{BB962C8B-B14F-4D97-AF65-F5344CB8AC3E}">
        <p14:creationId xmlns:p14="http://schemas.microsoft.com/office/powerpoint/2010/main" val="347530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FB2DEF-A947-54AD-7231-402EE0883C79}"/>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591D8089-8C15-0FE0-4993-202EDA68FC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BAF953C7-492D-4882-D426-E079244090BA}"/>
              </a:ext>
            </a:extLst>
          </p:cNvPr>
          <p:cNvSpPr txBox="1"/>
          <p:nvPr/>
        </p:nvSpPr>
        <p:spPr>
          <a:xfrm>
            <a:off x="2405612" y="3013501"/>
            <a:ext cx="7075976" cy="830997"/>
          </a:xfrm>
          <a:prstGeom prst="rect">
            <a:avLst/>
          </a:prstGeom>
          <a:noFill/>
        </p:spPr>
        <p:txBody>
          <a:bodyPr wrap="none" rtlCol="0">
            <a:spAutoFit/>
          </a:bodyPr>
          <a:lstStyle/>
          <a:p>
            <a:pPr algn="ctr"/>
            <a:r>
              <a:rPr lang="fa-IR" sz="2400" b="1" dirty="0">
                <a:solidFill>
                  <a:schemeClr val="bg1"/>
                </a:solidFill>
                <a:highlight>
                  <a:srgbClr val="000000"/>
                </a:highlight>
                <a:cs typeface="B Nazanin" panose="00000400000000000000" pitchFamily="2" charset="-78"/>
              </a:rPr>
              <a:t>مقایسه روند سود انباشته پایان دوره و سود سهام مصوب در مجمع </a:t>
            </a:r>
          </a:p>
          <a:p>
            <a:pPr algn="ctr"/>
            <a:r>
              <a:rPr lang="fa-IR" sz="2400" b="1" dirty="0">
                <a:solidFill>
                  <a:schemeClr val="bg1"/>
                </a:solidFill>
                <a:highlight>
                  <a:srgbClr val="000000"/>
                </a:highlight>
                <a:cs typeface="B Nazanin" panose="00000400000000000000" pitchFamily="2" charset="-78"/>
              </a:rPr>
              <a:t>از سال 1395 الی 1402</a:t>
            </a:r>
            <a:endParaRPr lang="en-US" sz="2400" b="1"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179615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6DA610-F3A3-2A94-0586-465DA2B8C2C2}"/>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DA81CB8E-E67A-64EB-62AF-839283FDFE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a:extLst>
              <a:ext uri="{FF2B5EF4-FFF2-40B4-BE49-F238E27FC236}">
                <a16:creationId xmlns:a16="http://schemas.microsoft.com/office/drawing/2014/main" id="{849CDAB6-D61E-3ECD-59FB-652AE56512D4}"/>
              </a:ext>
            </a:extLst>
          </p:cNvPr>
          <p:cNvGraphicFramePr>
            <a:graphicFrameLocks/>
          </p:cNvGraphicFramePr>
          <p:nvPr>
            <p:extLst>
              <p:ext uri="{D42A27DB-BD31-4B8C-83A1-F6EECF244321}">
                <p14:modId xmlns:p14="http://schemas.microsoft.com/office/powerpoint/2010/main" val="2262090533"/>
              </p:ext>
            </p:extLst>
          </p:nvPr>
        </p:nvGraphicFramePr>
        <p:xfrm>
          <a:off x="665018" y="917250"/>
          <a:ext cx="10861964" cy="5023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A7E557E-16DC-B398-4E54-F3AE0264B84A}"/>
              </a:ext>
            </a:extLst>
          </p:cNvPr>
          <p:cNvSpPr txBox="1"/>
          <p:nvPr/>
        </p:nvSpPr>
        <p:spPr>
          <a:xfrm>
            <a:off x="5145107" y="455585"/>
            <a:ext cx="6381875"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سود سهام مصوب و انباشته پایان دوره از سال 1395 تا 1402</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105312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D61947-3CA1-6CB8-54C6-7A82294460CE}"/>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CFB59CF9-F16A-BDD3-0732-D557DB8E4D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Chart 1">
            <a:extLst>
              <a:ext uri="{FF2B5EF4-FFF2-40B4-BE49-F238E27FC236}">
                <a16:creationId xmlns:a16="http://schemas.microsoft.com/office/drawing/2014/main" id="{24D7CCB1-71E8-A241-5860-E4D0D4C458C2}"/>
              </a:ext>
            </a:extLst>
          </p:cNvPr>
          <p:cNvGraphicFramePr>
            <a:graphicFrameLocks/>
          </p:cNvGraphicFramePr>
          <p:nvPr>
            <p:extLst>
              <p:ext uri="{D42A27DB-BD31-4B8C-83A1-F6EECF244321}">
                <p14:modId xmlns:p14="http://schemas.microsoft.com/office/powerpoint/2010/main" val="833115533"/>
              </p:ext>
            </p:extLst>
          </p:nvPr>
        </p:nvGraphicFramePr>
        <p:xfrm>
          <a:off x="791017" y="1083398"/>
          <a:ext cx="10609966" cy="49960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B436C17-3080-9EA4-B949-0592B52B5F2C}"/>
              </a:ext>
            </a:extLst>
          </p:cNvPr>
          <p:cNvSpPr txBox="1"/>
          <p:nvPr/>
        </p:nvSpPr>
        <p:spPr>
          <a:xfrm>
            <a:off x="6264641" y="621733"/>
            <a:ext cx="5136342" cy="461665"/>
          </a:xfrm>
          <a:prstGeom prst="rect">
            <a:avLst/>
          </a:prstGeom>
          <a:noFill/>
        </p:spPr>
        <p:txBody>
          <a:bodyPr wrap="none" rtlCol="0">
            <a:spAutoFit/>
          </a:bodyPr>
          <a:lstStyle/>
          <a:p>
            <a:r>
              <a:rPr lang="fa-IR" sz="2400" dirty="0">
                <a:solidFill>
                  <a:schemeClr val="bg1"/>
                </a:solidFill>
                <a:highlight>
                  <a:srgbClr val="000000"/>
                </a:highlight>
              </a:rPr>
              <a:t>درصد تقسیم سود شرکت از سال 1395 تا کنون :</a:t>
            </a:r>
            <a:endParaRPr lang="en-US" sz="2400" dirty="0">
              <a:solidFill>
                <a:schemeClr val="bg1"/>
              </a:solidFill>
              <a:highlight>
                <a:srgbClr val="000000"/>
              </a:highlight>
            </a:endParaRPr>
          </a:p>
        </p:txBody>
      </p:sp>
    </p:spTree>
    <p:extLst>
      <p:ext uri="{BB962C8B-B14F-4D97-AF65-F5344CB8AC3E}">
        <p14:creationId xmlns:p14="http://schemas.microsoft.com/office/powerpoint/2010/main" val="355720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C37F7F-36BB-D0DA-155E-FB0AF2D3CAB8}"/>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AE8C982B-0AC2-3D55-6489-D8E60AC43F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56D51CC4-2E9A-88BC-704C-F23FD0D8EAA5}"/>
              </a:ext>
            </a:extLst>
          </p:cNvPr>
          <p:cNvSpPr txBox="1"/>
          <p:nvPr/>
        </p:nvSpPr>
        <p:spPr>
          <a:xfrm>
            <a:off x="2621216" y="3165901"/>
            <a:ext cx="6644768" cy="830997"/>
          </a:xfrm>
          <a:prstGeom prst="rect">
            <a:avLst/>
          </a:prstGeom>
          <a:noFill/>
        </p:spPr>
        <p:txBody>
          <a:bodyPr wrap="none" rtlCol="0">
            <a:spAutoFit/>
          </a:bodyPr>
          <a:lstStyle/>
          <a:p>
            <a:pPr algn="ctr"/>
            <a:r>
              <a:rPr lang="fa-IR" sz="2400" dirty="0">
                <a:solidFill>
                  <a:schemeClr val="bg1"/>
                </a:solidFill>
                <a:highlight>
                  <a:srgbClr val="000000"/>
                </a:highlight>
                <a:cs typeface="B Nazanin" panose="00000400000000000000" pitchFamily="2" charset="-78"/>
              </a:rPr>
              <a:t>بررسی روند فروش ماهیانه ، فروش تجمیعی و فروش صادراتی شرکت </a:t>
            </a:r>
          </a:p>
          <a:p>
            <a:pPr algn="ctr"/>
            <a:r>
              <a:rPr lang="fa-IR" sz="2400" dirty="0">
                <a:solidFill>
                  <a:schemeClr val="bg1"/>
                </a:solidFill>
                <a:highlight>
                  <a:srgbClr val="000000"/>
                </a:highlight>
                <a:cs typeface="B Nazanin" panose="00000400000000000000" pitchFamily="2" charset="-78"/>
              </a:rPr>
              <a:t>در طی سال های 1399 تا 1403</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295099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B4E8C7-4E0F-213F-AF3B-D58ADC30F389}"/>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07AE47C6-0273-491F-E49D-CE5D76CD24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a:extLst>
              <a:ext uri="{FF2B5EF4-FFF2-40B4-BE49-F238E27FC236}">
                <a16:creationId xmlns:a16="http://schemas.microsoft.com/office/drawing/2014/main" id="{E422AB68-CBFD-45D8-DDBC-A7346678164D}"/>
              </a:ext>
            </a:extLst>
          </p:cNvPr>
          <p:cNvGraphicFramePr>
            <a:graphicFrameLocks/>
          </p:cNvGraphicFramePr>
          <p:nvPr>
            <p:extLst>
              <p:ext uri="{D42A27DB-BD31-4B8C-83A1-F6EECF244321}">
                <p14:modId xmlns:p14="http://schemas.microsoft.com/office/powerpoint/2010/main" val="2406034335"/>
              </p:ext>
            </p:extLst>
          </p:nvPr>
        </p:nvGraphicFramePr>
        <p:xfrm>
          <a:off x="434109" y="1099127"/>
          <a:ext cx="11018981" cy="49776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1C12726-4877-6C63-F910-86AFBC5F34C0}"/>
              </a:ext>
            </a:extLst>
          </p:cNvPr>
          <p:cNvSpPr txBox="1"/>
          <p:nvPr/>
        </p:nvSpPr>
        <p:spPr>
          <a:xfrm>
            <a:off x="7074968" y="637462"/>
            <a:ext cx="4378122"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فروش ماهانه شرکت از سال 1399 تا کنون : </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17024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18A4EF0-C178-EF95-696C-3E8DDB5BE06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27D4336-1DEF-41F2-2923-9BCAB409E6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FB1132EC-13A5-A730-6426-CA4F73D1203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6691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2A2FF-3E38-D5EA-5500-4A162CC98107}"/>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3F7AE32D-3CA9-CE31-A77E-218F4DCE8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Chart 1">
            <a:extLst>
              <a:ext uri="{FF2B5EF4-FFF2-40B4-BE49-F238E27FC236}">
                <a16:creationId xmlns:a16="http://schemas.microsoft.com/office/drawing/2014/main" id="{8ED0ABF1-528A-A357-E6B3-F93B1F10493C}"/>
              </a:ext>
            </a:extLst>
          </p:cNvPr>
          <p:cNvGraphicFramePr>
            <a:graphicFrameLocks/>
          </p:cNvGraphicFramePr>
          <p:nvPr>
            <p:extLst>
              <p:ext uri="{D42A27DB-BD31-4B8C-83A1-F6EECF244321}">
                <p14:modId xmlns:p14="http://schemas.microsoft.com/office/powerpoint/2010/main" val="3426824119"/>
              </p:ext>
            </p:extLst>
          </p:nvPr>
        </p:nvGraphicFramePr>
        <p:xfrm>
          <a:off x="535401" y="1394691"/>
          <a:ext cx="11121198" cy="46282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BB4DA2E-8FD6-BAE4-F0C5-53C1A5188900}"/>
              </a:ext>
            </a:extLst>
          </p:cNvPr>
          <p:cNvSpPr txBox="1"/>
          <p:nvPr/>
        </p:nvSpPr>
        <p:spPr>
          <a:xfrm>
            <a:off x="7055659" y="933026"/>
            <a:ext cx="4600940"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فروش تجمیعی شرکت از سال 1399 تا کنون : </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252507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75B164-48C4-08F7-88F3-5908EF1CFC4A}"/>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FD343B5B-3CFE-8423-C338-9CF48446C2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hart 4">
            <a:extLst>
              <a:ext uri="{FF2B5EF4-FFF2-40B4-BE49-F238E27FC236}">
                <a16:creationId xmlns:a16="http://schemas.microsoft.com/office/drawing/2014/main" id="{0121C166-6940-BD76-BB82-B70D2912CF16}"/>
              </a:ext>
            </a:extLst>
          </p:cNvPr>
          <p:cNvGraphicFramePr>
            <a:graphicFrameLocks/>
          </p:cNvGraphicFramePr>
          <p:nvPr>
            <p:extLst>
              <p:ext uri="{D42A27DB-BD31-4B8C-83A1-F6EECF244321}">
                <p14:modId xmlns:p14="http://schemas.microsoft.com/office/powerpoint/2010/main" val="1329752806"/>
              </p:ext>
            </p:extLst>
          </p:nvPr>
        </p:nvGraphicFramePr>
        <p:xfrm>
          <a:off x="346982" y="1357460"/>
          <a:ext cx="11193235" cy="49692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083030F-8D45-C060-6844-AF0D86E75AF3}"/>
              </a:ext>
            </a:extLst>
          </p:cNvPr>
          <p:cNvSpPr txBox="1"/>
          <p:nvPr/>
        </p:nvSpPr>
        <p:spPr>
          <a:xfrm>
            <a:off x="6944087" y="895795"/>
            <a:ext cx="4596130"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فروش صادراتی شرکت از سال 1399 تا کنون : </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78584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2D6FE0-7CFD-1607-802E-7230E4AF6350}"/>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F8EEB4D5-44C7-BD81-9B0C-B82DB5D8C56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717F6D9-115F-0C4C-9B49-48BC36BB6A11}"/>
              </a:ext>
            </a:extLst>
          </p:cNvPr>
          <p:cNvSpPr txBox="1"/>
          <p:nvPr/>
        </p:nvSpPr>
        <p:spPr>
          <a:xfrm>
            <a:off x="3555767" y="3165901"/>
            <a:ext cx="4775666" cy="830997"/>
          </a:xfrm>
          <a:prstGeom prst="rect">
            <a:avLst/>
          </a:prstGeom>
          <a:noFill/>
        </p:spPr>
        <p:txBody>
          <a:bodyPr wrap="none" rtlCol="0">
            <a:spAutoFit/>
          </a:bodyPr>
          <a:lstStyle/>
          <a:p>
            <a:pPr algn="ctr"/>
            <a:r>
              <a:rPr lang="fa-IR" sz="2400" dirty="0">
                <a:solidFill>
                  <a:schemeClr val="bg1"/>
                </a:solidFill>
                <a:highlight>
                  <a:srgbClr val="000000"/>
                </a:highlight>
                <a:cs typeface="B Nazanin" panose="00000400000000000000" pitchFamily="2" charset="-78"/>
              </a:rPr>
              <a:t>بررسی اقلام صورت سود و زیان و ترازنامه شرکت </a:t>
            </a:r>
          </a:p>
          <a:p>
            <a:pPr algn="ctr"/>
            <a:r>
              <a:rPr lang="fa-IR" sz="2400" dirty="0">
                <a:solidFill>
                  <a:schemeClr val="bg1"/>
                </a:solidFill>
                <a:highlight>
                  <a:srgbClr val="000000"/>
                </a:highlight>
                <a:cs typeface="B Nazanin" panose="00000400000000000000" pitchFamily="2" charset="-78"/>
              </a:rPr>
              <a:t>در طی سالهای 1394 تا 1403</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1406395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DDF27D-AC98-40E5-3FAF-4BF6F1B06CC9}"/>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52178E5E-CA44-A2F1-0479-2180F90C0C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Chart 1">
            <a:extLst>
              <a:ext uri="{FF2B5EF4-FFF2-40B4-BE49-F238E27FC236}">
                <a16:creationId xmlns:a16="http://schemas.microsoft.com/office/drawing/2014/main" id="{206AEAF5-2722-6093-A3B3-939250F09E6C}"/>
              </a:ext>
            </a:extLst>
          </p:cNvPr>
          <p:cNvGraphicFramePr>
            <a:graphicFrameLocks/>
          </p:cNvGraphicFramePr>
          <p:nvPr>
            <p:extLst>
              <p:ext uri="{D42A27DB-BD31-4B8C-83A1-F6EECF244321}">
                <p14:modId xmlns:p14="http://schemas.microsoft.com/office/powerpoint/2010/main" val="4126111146"/>
              </p:ext>
            </p:extLst>
          </p:nvPr>
        </p:nvGraphicFramePr>
        <p:xfrm>
          <a:off x="379143" y="850900"/>
          <a:ext cx="11738513" cy="51561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D8FC436-1ED6-0FC7-4A7E-E4561AD11BBF}"/>
              </a:ext>
            </a:extLst>
          </p:cNvPr>
          <p:cNvSpPr txBox="1"/>
          <p:nvPr/>
        </p:nvSpPr>
        <p:spPr>
          <a:xfrm>
            <a:off x="6248400" y="425026"/>
            <a:ext cx="5803192"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رشد سود خالص شرکت در سال های 1394 تا 1403 : </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292326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6D8724-38F9-3AE3-AEE9-A39A5B0E349F}"/>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B208C32D-088A-5FED-42E5-8E1746E546B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Chart 3">
            <a:extLst>
              <a:ext uri="{FF2B5EF4-FFF2-40B4-BE49-F238E27FC236}">
                <a16:creationId xmlns:a16="http://schemas.microsoft.com/office/drawing/2014/main" id="{A4EBF053-4FFA-F8B5-34BE-C31807F43459}"/>
              </a:ext>
            </a:extLst>
          </p:cNvPr>
          <p:cNvGraphicFramePr>
            <a:graphicFrameLocks/>
          </p:cNvGraphicFramePr>
          <p:nvPr>
            <p:extLst>
              <p:ext uri="{D42A27DB-BD31-4B8C-83A1-F6EECF244321}">
                <p14:modId xmlns:p14="http://schemas.microsoft.com/office/powerpoint/2010/main" val="518585598"/>
              </p:ext>
            </p:extLst>
          </p:nvPr>
        </p:nvGraphicFramePr>
        <p:xfrm>
          <a:off x="257522" y="995744"/>
          <a:ext cx="11372155" cy="5171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B76F3D2-E655-B279-B361-E0188A77ADF2}"/>
              </a:ext>
            </a:extLst>
          </p:cNvPr>
          <p:cNvSpPr txBox="1"/>
          <p:nvPr/>
        </p:nvSpPr>
        <p:spPr>
          <a:xfrm>
            <a:off x="5800837" y="534079"/>
            <a:ext cx="5703806"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رشد دارایی های شرکت فباهنر از سال 1394 تا کنون :</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371492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EAE1CA-AFD0-D62A-1A5D-90A88A84E67F}"/>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1F2719BF-C66C-D24D-EF34-82FAA91B88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EF0A2A07-21B2-6A13-FB1E-EDAA293BE7C0}"/>
              </a:ext>
            </a:extLst>
          </p:cNvPr>
          <p:cNvSpPr txBox="1"/>
          <p:nvPr/>
        </p:nvSpPr>
        <p:spPr>
          <a:xfrm>
            <a:off x="6096000" y="673890"/>
            <a:ext cx="5923416"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رشد حقوق صاحبان سهام شرکت از سال 1394 تا کنون :</a:t>
            </a:r>
            <a:endParaRPr lang="en-US" sz="2400" dirty="0">
              <a:solidFill>
                <a:schemeClr val="bg1"/>
              </a:solidFill>
              <a:highlight>
                <a:srgbClr val="000000"/>
              </a:highlight>
              <a:cs typeface="B Nazanin" panose="00000400000000000000" pitchFamily="2" charset="-78"/>
            </a:endParaRPr>
          </a:p>
        </p:txBody>
      </p:sp>
      <p:graphicFrame>
        <p:nvGraphicFramePr>
          <p:cNvPr id="2" name="Chart 1">
            <a:extLst>
              <a:ext uri="{FF2B5EF4-FFF2-40B4-BE49-F238E27FC236}">
                <a16:creationId xmlns:a16="http://schemas.microsoft.com/office/drawing/2014/main" id="{BE1656C6-B54D-FB1B-F0BA-80E59FB5FE52}"/>
              </a:ext>
            </a:extLst>
          </p:cNvPr>
          <p:cNvGraphicFramePr>
            <a:graphicFrameLocks/>
          </p:cNvGraphicFramePr>
          <p:nvPr>
            <p:extLst>
              <p:ext uri="{D42A27DB-BD31-4B8C-83A1-F6EECF244321}">
                <p14:modId xmlns:p14="http://schemas.microsoft.com/office/powerpoint/2010/main" val="1562067657"/>
              </p:ext>
            </p:extLst>
          </p:nvPr>
        </p:nvGraphicFramePr>
        <p:xfrm>
          <a:off x="217626" y="1135555"/>
          <a:ext cx="11756748" cy="4891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2041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9F1358-5B08-80A0-5854-06451FC2C947}"/>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A16C449A-5388-330B-6182-6B7F17676BB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2C3B3059-F758-EFD2-A426-BD5B1290FB45}"/>
              </a:ext>
            </a:extLst>
          </p:cNvPr>
          <p:cNvSpPr txBox="1"/>
          <p:nvPr/>
        </p:nvSpPr>
        <p:spPr>
          <a:xfrm>
            <a:off x="3141390" y="3013501"/>
            <a:ext cx="5604419" cy="830997"/>
          </a:xfrm>
          <a:prstGeom prst="rect">
            <a:avLst/>
          </a:prstGeom>
          <a:noFill/>
        </p:spPr>
        <p:txBody>
          <a:bodyPr wrap="none" rtlCol="0">
            <a:spAutoFit/>
          </a:bodyPr>
          <a:lstStyle/>
          <a:p>
            <a:pPr algn="ctr"/>
            <a:r>
              <a:rPr lang="fa-IR" sz="2400" dirty="0">
                <a:solidFill>
                  <a:schemeClr val="bg1"/>
                </a:solidFill>
                <a:highlight>
                  <a:srgbClr val="000000"/>
                </a:highlight>
                <a:cs typeface="B Nazanin" panose="00000400000000000000" pitchFamily="2" charset="-78"/>
              </a:rPr>
              <a:t>مشاهده ی روند نسبت های مالی شرکت بر اساس اطلاعات</a:t>
            </a:r>
          </a:p>
          <a:p>
            <a:pPr algn="ctr"/>
            <a:r>
              <a:rPr lang="fa-IR" sz="2400" dirty="0">
                <a:solidFill>
                  <a:schemeClr val="bg1"/>
                </a:solidFill>
                <a:highlight>
                  <a:srgbClr val="000000"/>
                </a:highlight>
                <a:cs typeface="B Nazanin" panose="00000400000000000000" pitchFamily="2" charset="-78"/>
              </a:rPr>
              <a:t>مالی در طی سالهای 1395 تا 1403</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385415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B1933C-98B0-303D-8336-BFFCEFFE0D29}"/>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7A1DF2B2-DD5F-9E0F-6D35-E470209923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88346BE-39F8-9A0F-71CD-5AEBF9811F15}"/>
              </a:ext>
            </a:extLst>
          </p:cNvPr>
          <p:cNvSpPr txBox="1"/>
          <p:nvPr/>
        </p:nvSpPr>
        <p:spPr>
          <a:xfrm>
            <a:off x="5958776" y="673890"/>
            <a:ext cx="6034024"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حاشیه سود خالص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4" name="Chart 3">
            <a:extLst>
              <a:ext uri="{FF2B5EF4-FFF2-40B4-BE49-F238E27FC236}">
                <a16:creationId xmlns:a16="http://schemas.microsoft.com/office/drawing/2014/main" id="{0DF6EB18-44AB-5061-5EC8-CAB40AAFBE9A}"/>
              </a:ext>
            </a:extLst>
          </p:cNvPr>
          <p:cNvGraphicFramePr>
            <a:graphicFrameLocks/>
          </p:cNvGraphicFramePr>
          <p:nvPr>
            <p:extLst>
              <p:ext uri="{D42A27DB-BD31-4B8C-83A1-F6EECF244321}">
                <p14:modId xmlns:p14="http://schemas.microsoft.com/office/powerpoint/2010/main" val="904771929"/>
              </p:ext>
            </p:extLst>
          </p:nvPr>
        </p:nvGraphicFramePr>
        <p:xfrm>
          <a:off x="199200" y="1135555"/>
          <a:ext cx="11793600" cy="5210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9726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2F49354-5D59-8EAF-9D89-83271FB02C9C}"/>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CBF5F155-248B-4BF7-F404-EAF3C91790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6BB69FCB-AA32-F24E-DB25-5E3AFE53BF21}"/>
              </a:ext>
            </a:extLst>
          </p:cNvPr>
          <p:cNvSpPr txBox="1"/>
          <p:nvPr/>
        </p:nvSpPr>
        <p:spPr>
          <a:xfrm>
            <a:off x="5543853" y="490052"/>
            <a:ext cx="6200736"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حاشیه سود عملیاتی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6" name="Chart 5">
            <a:extLst>
              <a:ext uri="{FF2B5EF4-FFF2-40B4-BE49-F238E27FC236}">
                <a16:creationId xmlns:a16="http://schemas.microsoft.com/office/drawing/2014/main" id="{88C4F3ED-2FEA-2716-65AE-BA67A5CDFBF4}"/>
              </a:ext>
            </a:extLst>
          </p:cNvPr>
          <p:cNvGraphicFramePr>
            <a:graphicFrameLocks/>
          </p:cNvGraphicFramePr>
          <p:nvPr>
            <p:extLst>
              <p:ext uri="{D42A27DB-BD31-4B8C-83A1-F6EECF244321}">
                <p14:modId xmlns:p14="http://schemas.microsoft.com/office/powerpoint/2010/main" val="2328191049"/>
              </p:ext>
            </p:extLst>
          </p:nvPr>
        </p:nvGraphicFramePr>
        <p:xfrm>
          <a:off x="345934" y="951717"/>
          <a:ext cx="11398655" cy="5200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517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D79621-09C3-3FE1-711B-974EC3A1AF62}"/>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36F0AD8D-A4DA-FD23-15A3-A6C7AECAB0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3AC1F247-D750-186A-C6EA-E22D1C41EE18}"/>
              </a:ext>
            </a:extLst>
          </p:cNvPr>
          <p:cNvSpPr txBox="1"/>
          <p:nvPr/>
        </p:nvSpPr>
        <p:spPr>
          <a:xfrm>
            <a:off x="5853583" y="491517"/>
            <a:ext cx="5905784"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بازده دارایی های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2" name="Chart 1">
            <a:extLst>
              <a:ext uri="{FF2B5EF4-FFF2-40B4-BE49-F238E27FC236}">
                <a16:creationId xmlns:a16="http://schemas.microsoft.com/office/drawing/2014/main" id="{BA754CCE-65AC-062F-CF41-0FB41CE38F20}"/>
              </a:ext>
            </a:extLst>
          </p:cNvPr>
          <p:cNvGraphicFramePr>
            <a:graphicFrameLocks/>
          </p:cNvGraphicFramePr>
          <p:nvPr>
            <p:extLst>
              <p:ext uri="{D42A27DB-BD31-4B8C-83A1-F6EECF244321}">
                <p14:modId xmlns:p14="http://schemas.microsoft.com/office/powerpoint/2010/main" val="3690044986"/>
              </p:ext>
            </p:extLst>
          </p:nvPr>
        </p:nvGraphicFramePr>
        <p:xfrm>
          <a:off x="127833" y="953182"/>
          <a:ext cx="11631534" cy="5256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461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BE0609-26A5-99F2-8CF0-3B3E22EF0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6CE963-1FC2-07E0-2B0B-1E6C2E98BFED}"/>
              </a:ext>
            </a:extLst>
          </p:cNvPr>
          <p:cNvSpPr txBox="1"/>
          <p:nvPr/>
        </p:nvSpPr>
        <p:spPr>
          <a:xfrm>
            <a:off x="9766336" y="350981"/>
            <a:ext cx="2425664" cy="707886"/>
          </a:xfrm>
          <a:prstGeom prst="rect">
            <a:avLst/>
          </a:prstGeom>
          <a:noFill/>
        </p:spPr>
        <p:txBody>
          <a:bodyPr wrap="none" rtlCol="0">
            <a:spAutoFit/>
          </a:bodyPr>
          <a:lstStyle/>
          <a:p>
            <a:r>
              <a:rPr lang="fa-IR" sz="4000" dirty="0">
                <a:solidFill>
                  <a:schemeClr val="bg1"/>
                </a:solidFill>
                <a:highlight>
                  <a:srgbClr val="000000"/>
                </a:highlight>
                <a:cs typeface="B Nazanin" panose="00000400000000000000" pitchFamily="2" charset="-78"/>
              </a:rPr>
              <a:t>درباره شرکت :</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7999B0F6-461E-F85E-464C-9A2D5634F65B}"/>
              </a:ext>
            </a:extLst>
          </p:cNvPr>
          <p:cNvSpPr txBox="1"/>
          <p:nvPr/>
        </p:nvSpPr>
        <p:spPr>
          <a:xfrm>
            <a:off x="3588846" y="1058867"/>
            <a:ext cx="7390322" cy="5078313"/>
          </a:xfrm>
          <a:prstGeom prst="rect">
            <a:avLst/>
          </a:prstGeom>
          <a:noFill/>
        </p:spPr>
        <p:txBody>
          <a:bodyPr wrap="square" rtlCol="0">
            <a:spAutoFit/>
          </a:bodyPr>
          <a:lstStyle/>
          <a:p>
            <a:pPr algn="r"/>
            <a:r>
              <a:rPr lang="fa-IR" b="1" i="0" dirty="0">
                <a:solidFill>
                  <a:schemeClr val="bg1"/>
                </a:solidFill>
                <a:effectLst/>
                <a:highlight>
                  <a:srgbClr val="000000"/>
                </a:highlight>
                <a:latin typeface="times new roman" panose="02020603050405020304" pitchFamily="18" charset="0"/>
                <a:cs typeface="B Nazanin" panose="00000400000000000000" pitchFamily="2" charset="-78"/>
              </a:rPr>
              <a:t>صنایع مس شهید باهنر شرکت صنایع مس شهید باهنر در نزدیکی بزرگترین معادن مس خاورمیانه و در دوازده کیلومتری شهر کرمان قرار گرفته است. این شرکت که در نیمه دوم سال ۱۳۷۰ راه اندازی شده، بزرگترین مجتمع صنعتی ارتباط دهنده معادن مس و روی کشور با صنایع تولیدی به شمار می رود و از شش کارخانه زیر تشکیل یافته است:</a:t>
            </a:r>
            <a:endParaRPr lang="fa-IR" b="1" i="0" dirty="0">
              <a:solidFill>
                <a:schemeClr val="bg1"/>
              </a:solidFill>
              <a:effectLst/>
              <a:highlight>
                <a:srgbClr val="000000"/>
              </a:highlight>
              <a:latin typeface="IRANSans"/>
              <a:cs typeface="B Nazanin" panose="00000400000000000000" pitchFamily="2" charset="-78"/>
            </a:endParaRPr>
          </a:p>
          <a:p>
            <a:pPr algn="r"/>
            <a:r>
              <a:rPr lang="fa-IR" b="1" i="0" u="none" strike="noStrike" dirty="0">
                <a:solidFill>
                  <a:schemeClr val="bg1"/>
                </a:solidFill>
                <a:effectLst/>
                <a:highlight>
                  <a:srgbClr val="000000"/>
                </a:highlight>
                <a:latin typeface="IRANSans"/>
                <a:cs typeface="B Nazanin" panose="00000400000000000000" pitchFamily="2" charset="-78"/>
              </a:rPr>
              <a:t>کارخانه ذوب و ریخته گری</a:t>
            </a:r>
            <a:br>
              <a:rPr lang="fa-IR" b="1" i="0" dirty="0">
                <a:solidFill>
                  <a:schemeClr val="bg1"/>
                </a:solidFill>
                <a:effectLst/>
                <a:highlight>
                  <a:srgbClr val="000000"/>
                </a:highlight>
                <a:latin typeface="IRANSans"/>
                <a:cs typeface="B Nazanin" panose="00000400000000000000" pitchFamily="2" charset="-78"/>
              </a:rPr>
            </a:br>
            <a:r>
              <a:rPr lang="fa-IR" b="1" i="0" u="none" strike="noStrike" dirty="0">
                <a:solidFill>
                  <a:schemeClr val="bg1"/>
                </a:solidFill>
                <a:effectLst/>
                <a:highlight>
                  <a:srgbClr val="000000"/>
                </a:highlight>
                <a:latin typeface="IRANSans"/>
                <a:cs typeface="B Nazanin" panose="00000400000000000000" pitchFamily="2" charset="-78"/>
              </a:rPr>
              <a:t>کارخانه نورد</a:t>
            </a:r>
            <a:br>
              <a:rPr lang="fa-IR" b="1" i="0" dirty="0">
                <a:solidFill>
                  <a:schemeClr val="bg1"/>
                </a:solidFill>
                <a:effectLst/>
                <a:highlight>
                  <a:srgbClr val="000000"/>
                </a:highlight>
                <a:latin typeface="IRANSans"/>
                <a:cs typeface="B Nazanin" panose="00000400000000000000" pitchFamily="2" charset="-78"/>
              </a:rPr>
            </a:br>
            <a:r>
              <a:rPr lang="fa-IR" b="1" i="0" u="none" strike="noStrike" dirty="0">
                <a:solidFill>
                  <a:schemeClr val="bg1"/>
                </a:solidFill>
                <a:effectLst/>
                <a:highlight>
                  <a:srgbClr val="000000"/>
                </a:highlight>
                <a:latin typeface="IRANSans"/>
                <a:cs typeface="B Nazanin" panose="00000400000000000000" pitchFamily="2" charset="-78"/>
              </a:rPr>
              <a:t>کارخانه اکستروژن و کشش</a:t>
            </a:r>
            <a:br>
              <a:rPr lang="fa-IR" b="1" i="0" dirty="0">
                <a:solidFill>
                  <a:schemeClr val="bg1"/>
                </a:solidFill>
                <a:effectLst/>
                <a:highlight>
                  <a:srgbClr val="000000"/>
                </a:highlight>
                <a:latin typeface="IRANSans"/>
                <a:cs typeface="B Nazanin" panose="00000400000000000000" pitchFamily="2" charset="-78"/>
              </a:rPr>
            </a:br>
            <a:r>
              <a:rPr lang="fa-IR" b="1" i="0" u="none" strike="noStrike" dirty="0">
                <a:solidFill>
                  <a:schemeClr val="bg1"/>
                </a:solidFill>
                <a:effectLst/>
                <a:highlight>
                  <a:srgbClr val="000000"/>
                </a:highlight>
                <a:latin typeface="IRANSans"/>
                <a:cs typeface="B Nazanin" panose="00000400000000000000" pitchFamily="2" charset="-78"/>
              </a:rPr>
              <a:t>کارخانه تولید لوله مسی</a:t>
            </a:r>
            <a:br>
              <a:rPr lang="fa-IR" b="1" i="0" dirty="0">
                <a:solidFill>
                  <a:schemeClr val="bg1"/>
                </a:solidFill>
                <a:effectLst/>
                <a:highlight>
                  <a:srgbClr val="000000"/>
                </a:highlight>
                <a:latin typeface="IRANSans"/>
                <a:cs typeface="B Nazanin" panose="00000400000000000000" pitchFamily="2" charset="-78"/>
              </a:rPr>
            </a:br>
            <a:r>
              <a:rPr lang="fa-IR" b="1" i="0" u="none" strike="noStrike" dirty="0">
                <a:solidFill>
                  <a:schemeClr val="bg1"/>
                </a:solidFill>
                <a:effectLst/>
                <a:highlight>
                  <a:srgbClr val="000000"/>
                </a:highlight>
                <a:latin typeface="IRANSans"/>
                <a:cs typeface="B Nazanin" panose="00000400000000000000" pitchFamily="2" charset="-78"/>
              </a:rPr>
              <a:t>کارخانه سکه زنی</a:t>
            </a:r>
            <a:endParaRPr lang="fa-IR" b="1" i="0" dirty="0">
              <a:solidFill>
                <a:schemeClr val="bg1"/>
              </a:solidFill>
              <a:effectLst/>
              <a:highlight>
                <a:srgbClr val="000000"/>
              </a:highlight>
              <a:latin typeface="IRANSans"/>
              <a:cs typeface="B Nazanin" panose="00000400000000000000" pitchFamily="2" charset="-78"/>
            </a:endParaRPr>
          </a:p>
          <a:p>
            <a:pPr algn="r"/>
            <a:r>
              <a:rPr lang="fa-IR" b="1" i="0" u="none" strike="noStrike" dirty="0">
                <a:solidFill>
                  <a:schemeClr val="bg1"/>
                </a:solidFill>
                <a:effectLst/>
                <a:highlight>
                  <a:srgbClr val="000000"/>
                </a:highlight>
                <a:latin typeface="IRANSans"/>
                <a:cs typeface="B Nazanin" panose="00000400000000000000" pitchFamily="2" charset="-78"/>
              </a:rPr>
              <a:t>کارخانه باسبار</a:t>
            </a:r>
            <a:endParaRPr lang="fa-IR" b="1" i="0" dirty="0">
              <a:solidFill>
                <a:schemeClr val="bg1"/>
              </a:solidFill>
              <a:effectLst/>
              <a:highlight>
                <a:srgbClr val="000000"/>
              </a:highlight>
              <a:latin typeface="IRANSans"/>
              <a:cs typeface="B Nazanin" panose="00000400000000000000" pitchFamily="2" charset="-78"/>
            </a:endParaRPr>
          </a:p>
          <a:p>
            <a:pPr algn="r"/>
            <a:r>
              <a:rPr lang="fa-IR" b="1" i="0" dirty="0">
                <a:solidFill>
                  <a:schemeClr val="bg1"/>
                </a:solidFill>
                <a:effectLst/>
                <a:highlight>
                  <a:srgbClr val="000000"/>
                </a:highlight>
                <a:latin typeface="times new roman" panose="02020603050405020304" pitchFamily="18" charset="0"/>
                <a:cs typeface="B Nazanin" panose="00000400000000000000" pitchFamily="2" charset="-78"/>
              </a:rPr>
              <a:t>این شرکت گسترده ترین محصولات مسی و آلیاژهای آنرا به صورت ورق (شامل کویل، تسمه و فویل)، لوله (به صورت شاخه، کویل و پن کیک) و مقاطع (شامل سه گوش، چهار گوش، شش گوش و میلگرد توپر و توخالی) تولید میکند.</a:t>
            </a:r>
            <a:endParaRPr lang="fa-IR" b="1" i="0" dirty="0">
              <a:solidFill>
                <a:schemeClr val="bg1"/>
              </a:solidFill>
              <a:effectLst/>
              <a:highlight>
                <a:srgbClr val="000000"/>
              </a:highlight>
              <a:latin typeface="IRANSans"/>
              <a:cs typeface="B Nazanin" panose="00000400000000000000" pitchFamily="2" charset="-78"/>
            </a:endParaRPr>
          </a:p>
          <a:p>
            <a:pPr algn="r"/>
            <a:r>
              <a:rPr lang="fa-IR" b="1" i="0" dirty="0">
                <a:solidFill>
                  <a:schemeClr val="bg1"/>
                </a:solidFill>
                <a:effectLst/>
                <a:highlight>
                  <a:srgbClr val="000000"/>
                </a:highlight>
                <a:latin typeface="times new roman" panose="02020603050405020304" pitchFamily="18" charset="0"/>
                <a:cs typeface="B Nazanin" panose="00000400000000000000" pitchFamily="2" charset="-78"/>
              </a:rPr>
              <a:t>شرکت صنایع مس شهید باهنر یک شرکت پویا بوده که با تبادل تجارب و همکاری با سایر شرکتها، محصولات خود را مطابق استانداردهای روز دنیا عرضه میکند. این شرکت با استفاده از نیروی انسانی ماهر و ماشین الات پیشرفته بهترین خدمات را به مشتریان رو به گسترش خود ارائه می نماید.</a:t>
            </a:r>
            <a:endParaRPr lang="fa-IR" b="1" i="0" dirty="0">
              <a:solidFill>
                <a:schemeClr val="bg1"/>
              </a:solidFill>
              <a:effectLst/>
              <a:highlight>
                <a:srgbClr val="000000"/>
              </a:highlight>
              <a:latin typeface="IRANSans"/>
              <a:cs typeface="B Nazanin" panose="00000400000000000000" pitchFamily="2" charset="-78"/>
            </a:endParaRPr>
          </a:p>
          <a:p>
            <a:pPr algn="r"/>
            <a:endParaRPr lang="en-US" b="1"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1235817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F4EDDA-C39C-BFF7-3E68-E6544EE80B33}"/>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D0C9D06C-ACDB-05DF-8D02-C8BA1B53EC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EC048A3C-2035-08A5-4022-0555B08CD4B4}"/>
              </a:ext>
            </a:extLst>
          </p:cNvPr>
          <p:cNvSpPr txBox="1"/>
          <p:nvPr/>
        </p:nvSpPr>
        <p:spPr>
          <a:xfrm>
            <a:off x="5065606" y="352040"/>
            <a:ext cx="6777817"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بازده حقوق صاحبان سهام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4" name="Chart 3">
            <a:extLst>
              <a:ext uri="{FF2B5EF4-FFF2-40B4-BE49-F238E27FC236}">
                <a16:creationId xmlns:a16="http://schemas.microsoft.com/office/drawing/2014/main" id="{42EBCF10-4B63-BAA8-422D-F7EDF7D4DC0E}"/>
              </a:ext>
            </a:extLst>
          </p:cNvPr>
          <p:cNvGraphicFramePr>
            <a:graphicFrameLocks/>
          </p:cNvGraphicFramePr>
          <p:nvPr>
            <p:extLst>
              <p:ext uri="{D42A27DB-BD31-4B8C-83A1-F6EECF244321}">
                <p14:modId xmlns:p14="http://schemas.microsoft.com/office/powerpoint/2010/main" val="2368176060"/>
              </p:ext>
            </p:extLst>
          </p:nvPr>
        </p:nvGraphicFramePr>
        <p:xfrm>
          <a:off x="348577" y="813705"/>
          <a:ext cx="11494846" cy="5535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635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420D4B-ACDB-0017-A874-FC971C2AF058}"/>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31BD90F7-2C5A-08DC-D6C8-15BD57271F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E4F1CD04-C141-ABFA-BC1E-2107E20FBCF0}"/>
              </a:ext>
            </a:extLst>
          </p:cNvPr>
          <p:cNvSpPr txBox="1"/>
          <p:nvPr/>
        </p:nvSpPr>
        <p:spPr>
          <a:xfrm>
            <a:off x="5844123" y="445347"/>
            <a:ext cx="6075702"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دوره گردش کالای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2" name="Chart 1">
            <a:extLst>
              <a:ext uri="{FF2B5EF4-FFF2-40B4-BE49-F238E27FC236}">
                <a16:creationId xmlns:a16="http://schemas.microsoft.com/office/drawing/2014/main" id="{8CBD80A2-F261-F2BD-3335-932446EC87B8}"/>
              </a:ext>
            </a:extLst>
          </p:cNvPr>
          <p:cNvGraphicFramePr>
            <a:graphicFrameLocks/>
          </p:cNvGraphicFramePr>
          <p:nvPr>
            <p:extLst>
              <p:ext uri="{D42A27DB-BD31-4B8C-83A1-F6EECF244321}">
                <p14:modId xmlns:p14="http://schemas.microsoft.com/office/powerpoint/2010/main" val="96477120"/>
              </p:ext>
            </p:extLst>
          </p:nvPr>
        </p:nvGraphicFramePr>
        <p:xfrm>
          <a:off x="272175" y="907012"/>
          <a:ext cx="11647650" cy="534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481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89E4D58-EEAD-D237-561D-C002031A3F37}"/>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7ED2F36F-9A03-560C-EE10-5EA0BD711B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E257249-F019-97BE-7C9A-45A570391AB8}"/>
              </a:ext>
            </a:extLst>
          </p:cNvPr>
          <p:cNvSpPr txBox="1"/>
          <p:nvPr/>
        </p:nvSpPr>
        <p:spPr>
          <a:xfrm>
            <a:off x="5683822" y="445347"/>
            <a:ext cx="6236003"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دوره وصول مطالبات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4" name="Chart 3">
            <a:extLst>
              <a:ext uri="{FF2B5EF4-FFF2-40B4-BE49-F238E27FC236}">
                <a16:creationId xmlns:a16="http://schemas.microsoft.com/office/drawing/2014/main" id="{7522B0B4-00F1-46C5-E6A0-1D6F12685AE5}"/>
              </a:ext>
            </a:extLst>
          </p:cNvPr>
          <p:cNvGraphicFramePr>
            <a:graphicFrameLocks/>
          </p:cNvGraphicFramePr>
          <p:nvPr>
            <p:extLst>
              <p:ext uri="{D42A27DB-BD31-4B8C-83A1-F6EECF244321}">
                <p14:modId xmlns:p14="http://schemas.microsoft.com/office/powerpoint/2010/main" val="984499243"/>
              </p:ext>
            </p:extLst>
          </p:nvPr>
        </p:nvGraphicFramePr>
        <p:xfrm>
          <a:off x="170348" y="907012"/>
          <a:ext cx="11749477" cy="5586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947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58174D-BE58-C811-D7FA-3229963B4F41}"/>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5B7CC01F-0BDC-D7E8-9304-99D570557E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7ED1D3C-8751-C7EF-18BD-DD5C9187B54C}"/>
              </a:ext>
            </a:extLst>
          </p:cNvPr>
          <p:cNvSpPr txBox="1"/>
          <p:nvPr/>
        </p:nvSpPr>
        <p:spPr>
          <a:xfrm>
            <a:off x="6450279" y="414937"/>
            <a:ext cx="5306261"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نسبت آنی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2" name="Chart 1">
            <a:extLst>
              <a:ext uri="{FF2B5EF4-FFF2-40B4-BE49-F238E27FC236}">
                <a16:creationId xmlns:a16="http://schemas.microsoft.com/office/drawing/2014/main" id="{7BF89604-703D-B4F0-AA20-AA392578D67E}"/>
              </a:ext>
            </a:extLst>
          </p:cNvPr>
          <p:cNvGraphicFramePr>
            <a:graphicFrameLocks/>
          </p:cNvGraphicFramePr>
          <p:nvPr>
            <p:extLst>
              <p:ext uri="{D42A27DB-BD31-4B8C-83A1-F6EECF244321}">
                <p14:modId xmlns:p14="http://schemas.microsoft.com/office/powerpoint/2010/main" val="2451216551"/>
              </p:ext>
            </p:extLst>
          </p:nvPr>
        </p:nvGraphicFramePr>
        <p:xfrm>
          <a:off x="130659" y="876602"/>
          <a:ext cx="11625881" cy="5409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532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DA1A75-D2F2-F77B-142F-C4431A978188}"/>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E6C6EF23-5A4D-3992-F869-C57E63122B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AAAFC818-7D41-3138-6CC6-9302D007E418}"/>
              </a:ext>
            </a:extLst>
          </p:cNvPr>
          <p:cNvSpPr txBox="1"/>
          <p:nvPr/>
        </p:nvSpPr>
        <p:spPr>
          <a:xfrm>
            <a:off x="6115724" y="630535"/>
            <a:ext cx="5513048"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نسبت جاری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4" name="Chart 3">
            <a:extLst>
              <a:ext uri="{FF2B5EF4-FFF2-40B4-BE49-F238E27FC236}">
                <a16:creationId xmlns:a16="http://schemas.microsoft.com/office/drawing/2014/main" id="{13A78CEA-EFE8-07FB-61EE-CB96B4B59FE3}"/>
              </a:ext>
            </a:extLst>
          </p:cNvPr>
          <p:cNvGraphicFramePr>
            <a:graphicFrameLocks/>
          </p:cNvGraphicFramePr>
          <p:nvPr>
            <p:extLst>
              <p:ext uri="{D42A27DB-BD31-4B8C-83A1-F6EECF244321}">
                <p14:modId xmlns:p14="http://schemas.microsoft.com/office/powerpoint/2010/main" val="1384829740"/>
              </p:ext>
            </p:extLst>
          </p:nvPr>
        </p:nvGraphicFramePr>
        <p:xfrm>
          <a:off x="258427" y="1092200"/>
          <a:ext cx="11370345" cy="467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0223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8743EE-D8B9-E6A5-B5AE-D4DFF96C137D}"/>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2205F325-0FD7-9D72-3522-20FC1851CC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0C9A777D-FB38-94F9-369F-0B81DCAB9C55}"/>
              </a:ext>
            </a:extLst>
          </p:cNvPr>
          <p:cNvSpPr txBox="1"/>
          <p:nvPr/>
        </p:nvSpPr>
        <p:spPr>
          <a:xfrm>
            <a:off x="4216020" y="589081"/>
            <a:ext cx="7733207"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نسبت بدهی به حقوق صاحبان سهام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2" name="Chart 1">
            <a:extLst>
              <a:ext uri="{FF2B5EF4-FFF2-40B4-BE49-F238E27FC236}">
                <a16:creationId xmlns:a16="http://schemas.microsoft.com/office/drawing/2014/main" id="{8EB5FE5C-6C9D-C43B-8A19-1D7E36660522}"/>
              </a:ext>
            </a:extLst>
          </p:cNvPr>
          <p:cNvGraphicFramePr>
            <a:graphicFrameLocks/>
          </p:cNvGraphicFramePr>
          <p:nvPr>
            <p:extLst>
              <p:ext uri="{D42A27DB-BD31-4B8C-83A1-F6EECF244321}">
                <p14:modId xmlns:p14="http://schemas.microsoft.com/office/powerpoint/2010/main" val="818121537"/>
              </p:ext>
            </p:extLst>
          </p:nvPr>
        </p:nvGraphicFramePr>
        <p:xfrm>
          <a:off x="242772" y="1050746"/>
          <a:ext cx="11706455" cy="5061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7450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CF1F7C-A801-5E5C-50A1-DF8041053A73}"/>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E13B0DF1-D31B-1161-4631-4C568753E3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A3B0A85C-B9A9-F99D-DDA4-BC55FF0D874D}"/>
              </a:ext>
            </a:extLst>
          </p:cNvPr>
          <p:cNvSpPr txBox="1"/>
          <p:nvPr/>
        </p:nvSpPr>
        <p:spPr>
          <a:xfrm>
            <a:off x="5671598" y="510822"/>
            <a:ext cx="6141425"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نسبت مالکانه سهام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4" name="Chart 3">
            <a:extLst>
              <a:ext uri="{FF2B5EF4-FFF2-40B4-BE49-F238E27FC236}">
                <a16:creationId xmlns:a16="http://schemas.microsoft.com/office/drawing/2014/main" id="{30B87760-B640-6AF8-367E-6CBD79A04C57}"/>
              </a:ext>
            </a:extLst>
          </p:cNvPr>
          <p:cNvGraphicFramePr>
            <a:graphicFrameLocks/>
          </p:cNvGraphicFramePr>
          <p:nvPr>
            <p:extLst>
              <p:ext uri="{D42A27DB-BD31-4B8C-83A1-F6EECF244321}">
                <p14:modId xmlns:p14="http://schemas.microsoft.com/office/powerpoint/2010/main" val="3620211383"/>
              </p:ext>
            </p:extLst>
          </p:nvPr>
        </p:nvGraphicFramePr>
        <p:xfrm>
          <a:off x="74177" y="972487"/>
          <a:ext cx="11738846" cy="5217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126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2D3CB2E-4D25-BAF9-69A1-C8B3E3E441C8}"/>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6F0154BE-5CA4-D9D7-8867-5097715CD3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ECF22A7-3C9A-5A4B-BD82-85EBF9CC6AF6}"/>
              </a:ext>
            </a:extLst>
          </p:cNvPr>
          <p:cNvSpPr txBox="1"/>
          <p:nvPr/>
        </p:nvSpPr>
        <p:spPr>
          <a:xfrm>
            <a:off x="4279786" y="471927"/>
            <a:ext cx="7080785"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روند نسبت مطالبات به دارایی های شرکت در سال های 1395 الی 1403 :</a:t>
            </a:r>
            <a:endParaRPr lang="en-US" sz="2400" dirty="0">
              <a:solidFill>
                <a:schemeClr val="bg1"/>
              </a:solidFill>
              <a:highlight>
                <a:srgbClr val="000000"/>
              </a:highlight>
              <a:cs typeface="B Nazanin" panose="00000400000000000000" pitchFamily="2" charset="-78"/>
            </a:endParaRPr>
          </a:p>
        </p:txBody>
      </p:sp>
      <p:graphicFrame>
        <p:nvGraphicFramePr>
          <p:cNvPr id="2" name="Chart 1">
            <a:extLst>
              <a:ext uri="{FF2B5EF4-FFF2-40B4-BE49-F238E27FC236}">
                <a16:creationId xmlns:a16="http://schemas.microsoft.com/office/drawing/2014/main" id="{BA617153-65C0-6A32-A16B-B6D5832886DD}"/>
              </a:ext>
            </a:extLst>
          </p:cNvPr>
          <p:cNvGraphicFramePr>
            <a:graphicFrameLocks/>
          </p:cNvGraphicFramePr>
          <p:nvPr>
            <p:extLst>
              <p:ext uri="{D42A27DB-BD31-4B8C-83A1-F6EECF244321}">
                <p14:modId xmlns:p14="http://schemas.microsoft.com/office/powerpoint/2010/main" val="1386910643"/>
              </p:ext>
            </p:extLst>
          </p:nvPr>
        </p:nvGraphicFramePr>
        <p:xfrm>
          <a:off x="526628" y="933592"/>
          <a:ext cx="10833943" cy="5295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850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6058B8-77CD-1546-664F-38B17227EB9C}"/>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7B4619FE-2E05-99A8-6DA9-15FD15586F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2497B7C9-25C0-3501-9D3F-93DB29481CDA}"/>
              </a:ext>
            </a:extLst>
          </p:cNvPr>
          <p:cNvSpPr txBox="1"/>
          <p:nvPr/>
        </p:nvSpPr>
        <p:spPr>
          <a:xfrm>
            <a:off x="3663968" y="516911"/>
            <a:ext cx="4559261"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مفروضات محاسبه ی تحلیل حساسیت شرکت </a:t>
            </a:r>
            <a:endParaRPr lang="en-US" sz="2400" dirty="0">
              <a:solidFill>
                <a:schemeClr val="bg1"/>
              </a:solidFill>
              <a:highlight>
                <a:srgbClr val="000000"/>
              </a:highlight>
              <a:cs typeface="B Nazanin" panose="00000400000000000000" pitchFamily="2" charset="-78"/>
            </a:endParaRPr>
          </a:p>
        </p:txBody>
      </p:sp>
      <p:pic>
        <p:nvPicPr>
          <p:cNvPr id="6" name="Picture 5">
            <a:extLst>
              <a:ext uri="{FF2B5EF4-FFF2-40B4-BE49-F238E27FC236}">
                <a16:creationId xmlns:a16="http://schemas.microsoft.com/office/drawing/2014/main" id="{CB337CA0-92C4-F7E9-6615-8380D943AE1B}"/>
              </a:ext>
            </a:extLst>
          </p:cNvPr>
          <p:cNvPicPr>
            <a:picLocks noChangeAspect="1"/>
          </p:cNvPicPr>
          <p:nvPr/>
        </p:nvPicPr>
        <p:blipFill>
          <a:blip r:embed="rId3"/>
          <a:stretch>
            <a:fillRect/>
          </a:stretch>
        </p:blipFill>
        <p:spPr>
          <a:xfrm>
            <a:off x="2866145" y="978576"/>
            <a:ext cx="6154909" cy="5205648"/>
          </a:xfrm>
          <a:prstGeom prst="rect">
            <a:avLst/>
          </a:prstGeom>
        </p:spPr>
      </p:pic>
    </p:spTree>
    <p:extLst>
      <p:ext uri="{BB962C8B-B14F-4D97-AF65-F5344CB8AC3E}">
        <p14:creationId xmlns:p14="http://schemas.microsoft.com/office/powerpoint/2010/main" val="1570609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A4165F-64F7-53CD-E4E1-A1DFC6763CFA}"/>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39B79447-CE0C-5E68-F59C-442323EB66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1D5AB124-3EE3-A4B1-39EC-1FFC50E5252A}"/>
              </a:ext>
            </a:extLst>
          </p:cNvPr>
          <p:cNvSpPr txBox="1"/>
          <p:nvPr/>
        </p:nvSpPr>
        <p:spPr>
          <a:xfrm>
            <a:off x="4528102" y="644622"/>
            <a:ext cx="3135795" cy="461665"/>
          </a:xfrm>
          <a:prstGeom prst="rect">
            <a:avLst/>
          </a:prstGeom>
          <a:noFill/>
        </p:spPr>
        <p:txBody>
          <a:bodyPr wrap="none" rtlCol="0">
            <a:spAutoFit/>
          </a:bodyPr>
          <a:lstStyle/>
          <a:p>
            <a:r>
              <a:rPr lang="fa-IR" sz="2400" dirty="0">
                <a:solidFill>
                  <a:schemeClr val="bg1"/>
                </a:solidFill>
                <a:highlight>
                  <a:srgbClr val="000000"/>
                </a:highlight>
                <a:cs typeface="B Nazanin" panose="00000400000000000000" pitchFamily="2" charset="-78"/>
              </a:rPr>
              <a:t>جدول تحلیل حساسیت شرکت </a:t>
            </a:r>
            <a:endParaRPr lang="en-US" sz="2400" dirty="0">
              <a:solidFill>
                <a:schemeClr val="bg1"/>
              </a:solidFill>
              <a:highlight>
                <a:srgbClr val="000000"/>
              </a:highlight>
              <a:cs typeface="B Nazanin" panose="00000400000000000000" pitchFamily="2" charset="-78"/>
            </a:endParaRPr>
          </a:p>
        </p:txBody>
      </p:sp>
      <p:pic>
        <p:nvPicPr>
          <p:cNvPr id="4" name="Picture 3">
            <a:extLst>
              <a:ext uri="{FF2B5EF4-FFF2-40B4-BE49-F238E27FC236}">
                <a16:creationId xmlns:a16="http://schemas.microsoft.com/office/drawing/2014/main" id="{498DF902-F5D3-5CB1-DB92-99F628C97AD7}"/>
              </a:ext>
            </a:extLst>
          </p:cNvPr>
          <p:cNvPicPr>
            <a:picLocks noChangeAspect="1"/>
          </p:cNvPicPr>
          <p:nvPr/>
        </p:nvPicPr>
        <p:blipFill>
          <a:blip r:embed="rId3"/>
          <a:stretch>
            <a:fillRect/>
          </a:stretch>
        </p:blipFill>
        <p:spPr>
          <a:xfrm>
            <a:off x="727283" y="1106287"/>
            <a:ext cx="10432634" cy="4645425"/>
          </a:xfrm>
          <a:prstGeom prst="rect">
            <a:avLst/>
          </a:prstGeom>
        </p:spPr>
      </p:pic>
    </p:spTree>
    <p:extLst>
      <p:ext uri="{BB962C8B-B14F-4D97-AF65-F5344CB8AC3E}">
        <p14:creationId xmlns:p14="http://schemas.microsoft.com/office/powerpoint/2010/main" val="79026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1CA3D2-3F13-8118-4AF5-0C34C2F481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2991C72-B98C-0BB2-2FC2-4C62D565ABFC}"/>
              </a:ext>
            </a:extLst>
          </p:cNvPr>
          <p:cNvSpPr txBox="1"/>
          <p:nvPr/>
        </p:nvSpPr>
        <p:spPr>
          <a:xfrm>
            <a:off x="7444204" y="705177"/>
            <a:ext cx="4693914" cy="707886"/>
          </a:xfrm>
          <a:prstGeom prst="rect">
            <a:avLst/>
          </a:prstGeom>
          <a:noFill/>
        </p:spPr>
        <p:txBody>
          <a:bodyPr wrap="none" rtlCol="0">
            <a:spAutoFit/>
          </a:bodyPr>
          <a:lstStyle/>
          <a:p>
            <a:r>
              <a:rPr lang="fa-IR" sz="4000" b="0" i="0" strike="noStrike" dirty="0">
                <a:solidFill>
                  <a:schemeClr val="bg1"/>
                </a:solidFill>
                <a:effectLst/>
                <a:highlight>
                  <a:srgbClr val="000000"/>
                </a:highlight>
                <a:latin typeface="IRANSans"/>
                <a:cs typeface="B Nazanin" panose="00000400000000000000" pitchFamily="2" charset="-78"/>
              </a:rPr>
              <a:t>کارخانه ذوب و </a:t>
            </a:r>
            <a:r>
              <a:rPr lang="fa-IR" sz="4000" b="1" dirty="0">
                <a:solidFill>
                  <a:schemeClr val="bg1"/>
                </a:solidFill>
                <a:highlight>
                  <a:srgbClr val="000000"/>
                </a:highlight>
                <a:latin typeface="times new roman" panose="02020603050405020304" pitchFamily="18" charset="0"/>
                <a:cs typeface="B Nazanin" panose="00000400000000000000" pitchFamily="2" charset="-78"/>
              </a:rPr>
              <a:t>ریخته</a:t>
            </a:r>
            <a:r>
              <a:rPr lang="fa-IR" sz="4000" b="0" i="0" strike="noStrike" dirty="0">
                <a:solidFill>
                  <a:schemeClr val="bg1"/>
                </a:solidFill>
                <a:effectLst/>
                <a:highlight>
                  <a:srgbClr val="000000"/>
                </a:highlight>
                <a:latin typeface="IRANSans"/>
                <a:cs typeface="B Nazanin" panose="00000400000000000000" pitchFamily="2" charset="-78"/>
              </a:rPr>
              <a:t> گری :</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A1AEC5BB-1CDD-D23D-5A87-73C5E729FC37}"/>
              </a:ext>
            </a:extLst>
          </p:cNvPr>
          <p:cNvSpPr txBox="1"/>
          <p:nvPr/>
        </p:nvSpPr>
        <p:spPr>
          <a:xfrm>
            <a:off x="4645105" y="1413063"/>
            <a:ext cx="7390322" cy="5078313"/>
          </a:xfrm>
          <a:prstGeom prst="rect">
            <a:avLst/>
          </a:prstGeom>
          <a:noFill/>
        </p:spPr>
        <p:txBody>
          <a:bodyPr wrap="square" rtlCol="0">
            <a:spAutoFit/>
          </a:bodyPr>
          <a:lstStyle/>
          <a:p>
            <a:pPr algn="r"/>
            <a:r>
              <a:rPr lang="fa-IR" b="0" i="0" dirty="0">
                <a:solidFill>
                  <a:schemeClr val="bg1"/>
                </a:solidFill>
                <a:effectLst/>
                <a:highlight>
                  <a:srgbClr val="000000"/>
                </a:highlight>
                <a:latin typeface="IRANSans"/>
                <a:cs typeface="B Nazanin" panose="00000400000000000000" pitchFamily="2" charset="-78"/>
              </a:rPr>
              <a:t>کارخانه ذوب با بهره ­گیری از تکنولوژی شرکت کروپ آلمان و دانش فنی شرکت اتوکومپو در سطحی معادل ۱۳۵۰۰ متر مربع طراحی و ساخته شده است و ظرفیت تولید آن ۶۴۰۰۰ تن در سال می­ باشد.</a:t>
            </a:r>
          </a:p>
          <a:p>
            <a:pPr algn="r"/>
            <a:r>
              <a:rPr lang="fa-IR" b="0" i="0" dirty="0">
                <a:solidFill>
                  <a:schemeClr val="bg1"/>
                </a:solidFill>
                <a:effectLst/>
                <a:highlight>
                  <a:srgbClr val="000000"/>
                </a:highlight>
                <a:latin typeface="IRANSans"/>
                <a:cs typeface="B Nazanin" panose="00000400000000000000" pitchFamily="2" charset="-78"/>
              </a:rPr>
              <a:t>این کارخانه دارای ۴ خط ذوب و ریخته ­گری می­ باشد و کوره ­های آن از نوع القایی بوته ­ای و کانال ­دار است. تولیدات این کارخانه به سه گروه اسلب و بیلت و تسمه مسی و آلیاژهای مس از قبیل برنج، برنج سرب­دار، کاپر نیکل، نیکل برس و نیکل سیلور تقسیم می­ شوند که در واقع مواد اولیه دو کارخانه نورد و اکستروژن را تامین می­ کنند. همچنین این کارخانه قادر به تولید محصولاتی به صورت اسلب و بیلت به صورت مستقیم برای مشتریان می ­باشد.خطوط ۱، ۲ و ۳ این کارخانه قادر به تولید بیلت با قطرهای ۱۹۰ و ۲۵۰ میلیمتر و اسلب در ابعاد ۶۶۰ × ۱۲۷ میلیمتر هستند. خط ۴ این کارخانه قابلیت ریخته­ گری استریپ با ضخامت ۱۴ و عرض ۵۰۰ میلیمتر به صورت پیوسته را دارا می ­باشد.به این ترتیب می­توان تمام آلیاژهایی را که با مشکل تولید از طریق نورد گرم و آلیاژهایی که با دامنه انجماد طولانی مواجه هستند، از قبیل ورق و تسمه سرب­دار، فسفر برنز و برنج های دریایی، ریخته­ گری نمود.</a:t>
            </a:r>
          </a:p>
          <a:p>
            <a:pPr algn="r"/>
            <a:r>
              <a:rPr lang="fa-IR" b="0" i="0" dirty="0">
                <a:solidFill>
                  <a:schemeClr val="bg1"/>
                </a:solidFill>
                <a:effectLst/>
                <a:highlight>
                  <a:srgbClr val="000000"/>
                </a:highlight>
                <a:latin typeface="IRANSans"/>
                <a:cs typeface="B Nazanin" panose="00000400000000000000" pitchFamily="2" charset="-78"/>
              </a:rPr>
              <a:t>نحوه انتخاب مواد اولیه و ترکیب آنها برای آلیاژ سازی براساس استانداردهای بین­ المللی صـورت پذیرفته و پس از آماده سازی جهت شارژ کوره اقدام می ­گردد. پس از عملیات ذوب، از مذاب به دست آمده نمونه ­ای از طریق پست نیوماتیک به آزمایشگاه ارسال و پس از آنالیز نمونه توسط دستگاه </a:t>
            </a:r>
            <a:r>
              <a:rPr lang="en-US" b="0" i="0" dirty="0">
                <a:solidFill>
                  <a:schemeClr val="bg1"/>
                </a:solidFill>
                <a:effectLst/>
                <a:highlight>
                  <a:srgbClr val="000000"/>
                </a:highlight>
                <a:latin typeface="IRANSans"/>
                <a:cs typeface="B Nazanin" panose="00000400000000000000" pitchFamily="2" charset="-78"/>
              </a:rPr>
              <a:t>X-Ray spectrometer </a:t>
            </a:r>
            <a:r>
              <a:rPr lang="fa-IR" b="0" i="0" dirty="0">
                <a:solidFill>
                  <a:schemeClr val="bg1"/>
                </a:solidFill>
                <a:effectLst/>
                <a:highlight>
                  <a:srgbClr val="000000"/>
                </a:highlight>
                <a:latin typeface="IRANSans"/>
                <a:cs typeface="B Nazanin" panose="00000400000000000000" pitchFamily="2" charset="-78"/>
              </a:rPr>
              <a:t>و </a:t>
            </a:r>
            <a:r>
              <a:rPr lang="en-US" b="0" i="0" dirty="0">
                <a:solidFill>
                  <a:schemeClr val="bg1"/>
                </a:solidFill>
                <a:effectLst/>
                <a:highlight>
                  <a:srgbClr val="000000"/>
                </a:highlight>
                <a:latin typeface="IRANSans"/>
                <a:cs typeface="B Nazanin" panose="00000400000000000000" pitchFamily="2" charset="-78"/>
              </a:rPr>
              <a:t>Optical Emission Spark </a:t>
            </a:r>
            <a:r>
              <a:rPr lang="fa-IR" b="0" i="0" dirty="0">
                <a:solidFill>
                  <a:schemeClr val="bg1"/>
                </a:solidFill>
                <a:effectLst/>
                <a:highlight>
                  <a:srgbClr val="000000"/>
                </a:highlight>
                <a:latin typeface="IRANSans"/>
                <a:cs typeface="B Nazanin" panose="00000400000000000000" pitchFamily="2" charset="-78"/>
              </a:rPr>
              <a:t>عملیات ریخته­ گری صورت می­ پذیرد. در نهایت واحد کنترل کیفیـت، محصولات ریخته­ گری شده را با معیارهای فنی برگرفته از استاندارد بین­ المللی کنترل و در صورت تطابق تایید می­ نماید.</a:t>
            </a:r>
          </a:p>
          <a:p>
            <a:pPr algn="r"/>
            <a:endParaRPr lang="en-US" b="1" dirty="0">
              <a:solidFill>
                <a:schemeClr val="bg1"/>
              </a:solidFill>
              <a:highlight>
                <a:srgbClr val="000000"/>
              </a:highlight>
              <a:cs typeface="B Nazanin" panose="00000400000000000000" pitchFamily="2" charset="-78"/>
            </a:endParaRPr>
          </a:p>
        </p:txBody>
      </p:sp>
      <p:pic>
        <p:nvPicPr>
          <p:cNvPr id="5" name="Picture 4">
            <a:extLst>
              <a:ext uri="{FF2B5EF4-FFF2-40B4-BE49-F238E27FC236}">
                <a16:creationId xmlns:a16="http://schemas.microsoft.com/office/drawing/2014/main" id="{7C534CCD-02FB-78A9-3B85-12B8C2F21B1B}"/>
              </a:ext>
            </a:extLst>
          </p:cNvPr>
          <p:cNvPicPr>
            <a:picLocks noChangeAspect="1"/>
          </p:cNvPicPr>
          <p:nvPr/>
        </p:nvPicPr>
        <p:blipFill>
          <a:blip r:embed="rId3"/>
          <a:stretch>
            <a:fillRect/>
          </a:stretch>
        </p:blipFill>
        <p:spPr>
          <a:xfrm>
            <a:off x="939292" y="2009577"/>
            <a:ext cx="2810267" cy="2838846"/>
          </a:xfrm>
          <a:prstGeom prst="rect">
            <a:avLst/>
          </a:prstGeom>
        </p:spPr>
      </p:pic>
    </p:spTree>
    <p:extLst>
      <p:ext uri="{BB962C8B-B14F-4D97-AF65-F5344CB8AC3E}">
        <p14:creationId xmlns:p14="http://schemas.microsoft.com/office/powerpoint/2010/main" val="2774132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6AB1F7-B927-0356-4093-342F6CAF1560}"/>
            </a:ext>
          </a:extLst>
        </p:cNvPr>
        <p:cNvGrpSpPr/>
        <p:nvPr/>
      </p:nvGrpSpPr>
      <p:grpSpPr>
        <a:xfrm>
          <a:off x="0" y="0"/>
          <a:ext cx="0" cy="0"/>
          <a:chOff x="0" y="0"/>
          <a:chExt cx="0" cy="0"/>
        </a:xfrm>
      </p:grpSpPr>
      <p:sp>
        <p:nvSpPr>
          <p:cNvPr id="3" name="AutoShape 4">
            <a:extLst>
              <a:ext uri="{FF2B5EF4-FFF2-40B4-BE49-F238E27FC236}">
                <a16:creationId xmlns:a16="http://schemas.microsoft.com/office/drawing/2014/main" id="{A4A5E359-7905-3B3F-F04F-15F49C998F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BC675306-22F5-28CA-02F6-06C13561EA24}"/>
              </a:ext>
            </a:extLst>
          </p:cNvPr>
          <p:cNvSpPr txBox="1"/>
          <p:nvPr/>
        </p:nvSpPr>
        <p:spPr>
          <a:xfrm>
            <a:off x="4542415" y="3013501"/>
            <a:ext cx="2802370" cy="830997"/>
          </a:xfrm>
          <a:prstGeom prst="rect">
            <a:avLst/>
          </a:prstGeom>
          <a:noFill/>
        </p:spPr>
        <p:txBody>
          <a:bodyPr wrap="none" rtlCol="0">
            <a:spAutoFit/>
          </a:bodyPr>
          <a:lstStyle/>
          <a:p>
            <a:pPr algn="ctr"/>
            <a:r>
              <a:rPr lang="fa-IR" sz="2400" dirty="0">
                <a:solidFill>
                  <a:schemeClr val="bg1"/>
                </a:solidFill>
                <a:highlight>
                  <a:srgbClr val="000000"/>
                </a:highlight>
                <a:cs typeface="B Nazanin" panose="00000400000000000000" pitchFamily="2" charset="-78"/>
              </a:rPr>
              <a:t>ارائه ای از : علیرضا زُهرابی</a:t>
            </a:r>
          </a:p>
          <a:p>
            <a:pPr algn="ctr"/>
            <a:r>
              <a:rPr lang="fa-IR" sz="2400" dirty="0">
                <a:solidFill>
                  <a:schemeClr val="bg1"/>
                </a:solidFill>
                <a:highlight>
                  <a:srgbClr val="000000"/>
                </a:highlight>
                <a:cs typeface="B Nazanin" panose="00000400000000000000" pitchFamily="2" charset="-78"/>
              </a:rPr>
              <a:t>تاریخ تحلیل : 1403/10/23</a:t>
            </a:r>
            <a:endParaRPr lang="en-US" sz="2400" dirty="0">
              <a:solidFill>
                <a:schemeClr val="bg1"/>
              </a:solidFill>
              <a:highlight>
                <a:srgbClr val="000000"/>
              </a:highlight>
              <a:cs typeface="B Nazanin" panose="00000400000000000000" pitchFamily="2" charset="-78"/>
            </a:endParaRPr>
          </a:p>
        </p:txBody>
      </p:sp>
    </p:spTree>
    <p:extLst>
      <p:ext uri="{BB962C8B-B14F-4D97-AF65-F5344CB8AC3E}">
        <p14:creationId xmlns:p14="http://schemas.microsoft.com/office/powerpoint/2010/main" val="201036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5E8A1E4-C635-4F57-5E67-15C626F56E6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B50248-D5B5-1A3A-AF92-9FA266BE6BDC}"/>
              </a:ext>
            </a:extLst>
          </p:cNvPr>
          <p:cNvSpPr txBox="1"/>
          <p:nvPr/>
        </p:nvSpPr>
        <p:spPr>
          <a:xfrm>
            <a:off x="9791161" y="705177"/>
            <a:ext cx="2177199" cy="707886"/>
          </a:xfrm>
          <a:prstGeom prst="rect">
            <a:avLst/>
          </a:prstGeom>
          <a:noFill/>
        </p:spPr>
        <p:txBody>
          <a:bodyPr wrap="none" rtlCol="0">
            <a:spAutoFit/>
          </a:bodyPr>
          <a:lstStyle/>
          <a:p>
            <a:r>
              <a:rPr lang="fa-IR" sz="4000" b="0" i="0" strike="noStrike" dirty="0">
                <a:solidFill>
                  <a:schemeClr val="bg1"/>
                </a:solidFill>
                <a:effectLst/>
                <a:highlight>
                  <a:srgbClr val="000000"/>
                </a:highlight>
                <a:latin typeface="IRANSans"/>
                <a:cs typeface="B Nazanin" panose="00000400000000000000" pitchFamily="2" charset="-78"/>
              </a:rPr>
              <a:t>کارخانه نورد:</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29908D32-95E8-065B-242A-294A8CF9B187}"/>
              </a:ext>
            </a:extLst>
          </p:cNvPr>
          <p:cNvSpPr txBox="1"/>
          <p:nvPr/>
        </p:nvSpPr>
        <p:spPr>
          <a:xfrm>
            <a:off x="4578038" y="1413063"/>
            <a:ext cx="7390322" cy="5355312"/>
          </a:xfrm>
          <a:prstGeom prst="rect">
            <a:avLst/>
          </a:prstGeom>
          <a:noFill/>
        </p:spPr>
        <p:txBody>
          <a:bodyPr wrap="square" rtlCol="0">
            <a:spAutoFit/>
          </a:bodyPr>
          <a:lstStyle/>
          <a:p>
            <a:pPr algn="r" rtl="1"/>
            <a:r>
              <a:rPr lang="fa-IR" b="0" i="0" dirty="0">
                <a:solidFill>
                  <a:schemeClr val="bg1"/>
                </a:solidFill>
                <a:effectLst/>
                <a:highlight>
                  <a:srgbClr val="000000"/>
                </a:highlight>
                <a:latin typeface="IRANSans"/>
                <a:cs typeface="B Nazanin" panose="00000400000000000000" pitchFamily="2" charset="-78"/>
              </a:rPr>
              <a:t>کارخانه نورد با ۳۲۰۰۰ متر مربع زیر بنا دارای انواع دستگاه های نورد سرد و نورد گرم، کوره های آنیل و پیش گرم، دستگاه های اسید شویی و برش می باشد.</a:t>
            </a:r>
          </a:p>
          <a:p>
            <a:pPr algn="r"/>
            <a:r>
              <a:rPr lang="fa-IR" b="0" i="0" dirty="0">
                <a:solidFill>
                  <a:schemeClr val="bg1"/>
                </a:solidFill>
                <a:effectLst/>
                <a:highlight>
                  <a:srgbClr val="000000"/>
                </a:highlight>
                <a:latin typeface="IRANSans"/>
                <a:cs typeface="B Nazanin" panose="00000400000000000000" pitchFamily="2" charset="-78"/>
              </a:rPr>
              <a:t>تکنولوژی، دانش فنی و ماشین آلات این کارخانه از شرکت کوبه استیل ژاپن خریداری شده است. در حال حاضر ظرفیت تولید کارخانه نورد ۳۵۰۵۰ تن در سال می باشد که نسبت به تولید انواع ورق و تسمه مسی، برنجی و آلیاژی در ابعاد مختلف و ضخامت از ۰٫۰۴ میلیمتر به بالا و با حداکثر عرض ۶۶۰ میلیمتر اقدام می گردد. در واقع با وجود تجهیزات و ماشین آلات پیشرفته و دستگاه نورد سرد ۲۰ غلطکه مجهز به سیستمهای کنترل اتوماتیک صافی سطح (</a:t>
            </a:r>
            <a:r>
              <a:rPr lang="en-US" b="0" i="0" dirty="0">
                <a:solidFill>
                  <a:schemeClr val="bg1"/>
                </a:solidFill>
                <a:effectLst/>
                <a:highlight>
                  <a:srgbClr val="000000"/>
                </a:highlight>
                <a:latin typeface="IRANSans"/>
                <a:cs typeface="B Nazanin" panose="00000400000000000000" pitchFamily="2" charset="-78"/>
              </a:rPr>
              <a:t>AFC) </a:t>
            </a:r>
            <a:r>
              <a:rPr lang="fa-IR" b="0" i="0" dirty="0">
                <a:solidFill>
                  <a:schemeClr val="bg1"/>
                </a:solidFill>
                <a:effectLst/>
                <a:highlight>
                  <a:srgbClr val="000000"/>
                </a:highlight>
                <a:latin typeface="IRANSans"/>
                <a:cs typeface="B Nazanin" panose="00000400000000000000" pitchFamily="2" charset="-78"/>
              </a:rPr>
              <a:t>و کنترل ضخامت (</a:t>
            </a:r>
            <a:r>
              <a:rPr lang="en-US" b="0" i="0" dirty="0">
                <a:solidFill>
                  <a:schemeClr val="bg1"/>
                </a:solidFill>
                <a:effectLst/>
                <a:highlight>
                  <a:srgbClr val="000000"/>
                </a:highlight>
                <a:latin typeface="IRANSans"/>
                <a:cs typeface="B Nazanin" panose="00000400000000000000" pitchFamily="2" charset="-78"/>
              </a:rPr>
              <a:t>AGC) </a:t>
            </a:r>
            <a:r>
              <a:rPr lang="fa-IR" b="0" i="0" dirty="0">
                <a:solidFill>
                  <a:schemeClr val="bg1"/>
                </a:solidFill>
                <a:effectLst/>
                <a:highlight>
                  <a:srgbClr val="000000"/>
                </a:highlight>
                <a:latin typeface="IRANSans"/>
                <a:cs typeface="B Nazanin" panose="00000400000000000000" pitchFamily="2" charset="-78"/>
              </a:rPr>
              <a:t>امکان کاهش ضخامت تا اندازه مذکور فراهم آمده است. گروه تولیدات این کارخانه شامل انواع ورق و تسمه و فویل مسی و برنجی و انواع آلیاژ با پایه مس می باشند که در صنایع زیر کاربرد دارند:</a:t>
            </a:r>
          </a:p>
          <a:p>
            <a:pPr algn="r" rtl="1">
              <a:buFont typeface="Arial" panose="020B0604020202020204" pitchFamily="34" charset="0"/>
              <a:buChar char="•"/>
            </a:pPr>
            <a:r>
              <a:rPr lang="fa-IR" b="0" i="0" dirty="0">
                <a:solidFill>
                  <a:schemeClr val="bg1"/>
                </a:solidFill>
                <a:effectLst/>
                <a:highlight>
                  <a:srgbClr val="000000"/>
                </a:highlight>
                <a:latin typeface="IRANSans"/>
                <a:cs typeface="B Nazanin" panose="00000400000000000000" pitchFamily="2" charset="-78"/>
              </a:rPr>
              <a:t>صنایع ساخت وسایل برودتی</a:t>
            </a:r>
          </a:p>
          <a:p>
            <a:pPr algn="r" rtl="1">
              <a:buFont typeface="Arial" panose="020B0604020202020204" pitchFamily="34" charset="0"/>
              <a:buChar char="•"/>
            </a:pPr>
            <a:r>
              <a:rPr lang="fa-IR" b="0" i="0" dirty="0">
                <a:solidFill>
                  <a:schemeClr val="bg1"/>
                </a:solidFill>
                <a:effectLst/>
                <a:highlight>
                  <a:srgbClr val="000000"/>
                </a:highlight>
                <a:latin typeface="IRANSans"/>
                <a:cs typeface="B Nazanin" panose="00000400000000000000" pitchFamily="2" charset="-78"/>
              </a:rPr>
              <a:t>صنایع کشش عمیق</a:t>
            </a:r>
          </a:p>
          <a:p>
            <a:pPr algn="r" rtl="1">
              <a:buFont typeface="Arial" panose="020B0604020202020204" pitchFamily="34" charset="0"/>
              <a:buChar char="•"/>
            </a:pPr>
            <a:r>
              <a:rPr lang="fa-IR" b="0" i="0" dirty="0">
                <a:solidFill>
                  <a:schemeClr val="bg1"/>
                </a:solidFill>
                <a:effectLst/>
                <a:highlight>
                  <a:srgbClr val="000000"/>
                </a:highlight>
                <a:latin typeface="IRANSans"/>
                <a:cs typeface="B Nazanin" panose="00000400000000000000" pitchFamily="2" charset="-78"/>
              </a:rPr>
              <a:t>صنایع الکتریکی</a:t>
            </a:r>
          </a:p>
          <a:p>
            <a:pPr algn="r" rtl="1">
              <a:buFont typeface="Arial" panose="020B0604020202020204" pitchFamily="34" charset="0"/>
              <a:buChar char="•"/>
            </a:pPr>
            <a:r>
              <a:rPr lang="fa-IR" b="0" i="0" dirty="0">
                <a:solidFill>
                  <a:schemeClr val="bg1"/>
                </a:solidFill>
                <a:effectLst/>
                <a:highlight>
                  <a:srgbClr val="000000"/>
                </a:highlight>
                <a:latin typeface="IRANSans"/>
                <a:cs typeface="B Nazanin" panose="00000400000000000000" pitchFamily="2" charset="-78"/>
              </a:rPr>
              <a:t>صنایع اتومبیل سازی (رادیاتور سازی)</a:t>
            </a:r>
          </a:p>
          <a:p>
            <a:pPr algn="r" rtl="1">
              <a:buFont typeface="Arial" panose="020B0604020202020204" pitchFamily="34" charset="0"/>
              <a:buChar char="•"/>
            </a:pPr>
            <a:r>
              <a:rPr lang="fa-IR" b="0" i="0" dirty="0">
                <a:solidFill>
                  <a:schemeClr val="bg1"/>
                </a:solidFill>
                <a:effectLst/>
                <a:highlight>
                  <a:srgbClr val="000000"/>
                </a:highlight>
                <a:latin typeface="IRANSans"/>
                <a:cs typeface="B Nazanin" panose="00000400000000000000" pitchFamily="2" charset="-78"/>
              </a:rPr>
              <a:t>صنایع دستی و تزئینی</a:t>
            </a:r>
          </a:p>
          <a:p>
            <a:pPr algn="r" rtl="1"/>
            <a:r>
              <a:rPr lang="fa-IR" b="0" i="0" dirty="0">
                <a:solidFill>
                  <a:schemeClr val="bg1"/>
                </a:solidFill>
                <a:effectLst/>
                <a:highlight>
                  <a:srgbClr val="000000"/>
                </a:highlight>
                <a:latin typeface="IRANSans"/>
                <a:cs typeface="B Nazanin" panose="00000400000000000000" pitchFamily="2" charset="-78"/>
              </a:rPr>
              <a:t>محصولات این کارخانه در گروه محصولات زیر تولید و تحویل می شوند:</a:t>
            </a:r>
          </a:p>
          <a:p>
            <a:pPr algn="r" rtl="1">
              <a:buFont typeface="Arial" panose="020B0604020202020204" pitchFamily="34" charset="0"/>
              <a:buChar char="•"/>
            </a:pPr>
            <a:r>
              <a:rPr lang="fa-IR" b="0" i="0" u="none" strike="noStrike" dirty="0">
                <a:solidFill>
                  <a:schemeClr val="bg1"/>
                </a:solidFill>
                <a:effectLst/>
                <a:highlight>
                  <a:srgbClr val="000000"/>
                </a:highlight>
                <a:latin typeface="IRANSans"/>
                <a:cs typeface="B Nazanin" panose="00000400000000000000" pitchFamily="2" charset="-78"/>
              </a:rPr>
              <a:t>ورق و تسمه مسی</a:t>
            </a:r>
            <a:endParaRPr lang="fa-IR" b="0" i="0" dirty="0">
              <a:solidFill>
                <a:schemeClr val="bg1"/>
              </a:solidFill>
              <a:effectLst/>
              <a:highlight>
                <a:srgbClr val="000000"/>
              </a:highlight>
              <a:latin typeface="IRANSans"/>
              <a:cs typeface="B Nazanin" panose="00000400000000000000" pitchFamily="2" charset="-78"/>
            </a:endParaRPr>
          </a:p>
          <a:p>
            <a:pPr algn="r" rtl="1">
              <a:buFont typeface="Arial" panose="020B0604020202020204" pitchFamily="34" charset="0"/>
              <a:buChar char="•"/>
            </a:pPr>
            <a:r>
              <a:rPr lang="fa-IR" b="0" i="0" u="none" strike="noStrike" dirty="0">
                <a:solidFill>
                  <a:schemeClr val="bg1"/>
                </a:solidFill>
                <a:effectLst/>
                <a:highlight>
                  <a:srgbClr val="000000"/>
                </a:highlight>
                <a:latin typeface="IRANSans"/>
                <a:cs typeface="B Nazanin" panose="00000400000000000000" pitchFamily="2" charset="-78"/>
              </a:rPr>
              <a:t>ورق و تسمه برنجی</a:t>
            </a:r>
            <a:endParaRPr lang="fa-IR" b="0" i="0" dirty="0">
              <a:solidFill>
                <a:schemeClr val="bg1"/>
              </a:solidFill>
              <a:effectLst/>
              <a:highlight>
                <a:srgbClr val="000000"/>
              </a:highlight>
              <a:latin typeface="IRANSans"/>
              <a:cs typeface="B Nazanin" panose="00000400000000000000" pitchFamily="2" charset="-78"/>
            </a:endParaRPr>
          </a:p>
          <a:p>
            <a:pPr algn="r" rtl="1">
              <a:buFont typeface="Arial" panose="020B0604020202020204" pitchFamily="34" charset="0"/>
              <a:buChar char="•"/>
            </a:pPr>
            <a:r>
              <a:rPr lang="fa-IR" b="0" i="0" u="none" strike="noStrike" dirty="0">
                <a:solidFill>
                  <a:schemeClr val="bg1"/>
                </a:solidFill>
                <a:effectLst/>
                <a:highlight>
                  <a:srgbClr val="000000"/>
                </a:highlight>
                <a:latin typeface="IRANSans"/>
                <a:cs typeface="B Nazanin" panose="00000400000000000000" pitchFamily="2" charset="-78"/>
              </a:rPr>
              <a:t>ورق و تسمه سایر آلیاژها</a:t>
            </a:r>
            <a:endParaRPr lang="fa-IR" b="0" i="0" dirty="0">
              <a:solidFill>
                <a:schemeClr val="bg1"/>
              </a:solidFill>
              <a:effectLst/>
              <a:highlight>
                <a:srgbClr val="000000"/>
              </a:highlight>
              <a:latin typeface="IRANSans"/>
              <a:cs typeface="B Nazanin" panose="00000400000000000000" pitchFamily="2" charset="-78"/>
            </a:endParaRPr>
          </a:p>
          <a:p>
            <a:pPr algn="r"/>
            <a:endParaRPr lang="en-US" b="1" dirty="0">
              <a:solidFill>
                <a:schemeClr val="bg1"/>
              </a:solidFill>
              <a:highlight>
                <a:srgbClr val="000000"/>
              </a:highlight>
              <a:cs typeface="B Nazanin" panose="00000400000000000000" pitchFamily="2" charset="-78"/>
            </a:endParaRPr>
          </a:p>
        </p:txBody>
      </p:sp>
      <p:pic>
        <p:nvPicPr>
          <p:cNvPr id="5" name="Picture 4">
            <a:extLst>
              <a:ext uri="{FF2B5EF4-FFF2-40B4-BE49-F238E27FC236}">
                <a16:creationId xmlns:a16="http://schemas.microsoft.com/office/drawing/2014/main" id="{32E82055-4890-CC80-D5ED-25A9B0067CCF}"/>
              </a:ext>
            </a:extLst>
          </p:cNvPr>
          <p:cNvPicPr>
            <a:picLocks noChangeAspect="1"/>
          </p:cNvPicPr>
          <p:nvPr/>
        </p:nvPicPr>
        <p:blipFill>
          <a:blip r:embed="rId3"/>
          <a:stretch>
            <a:fillRect/>
          </a:stretch>
        </p:blipFill>
        <p:spPr>
          <a:xfrm>
            <a:off x="821014" y="2485893"/>
            <a:ext cx="2838846" cy="1886213"/>
          </a:xfrm>
          <a:prstGeom prst="rect">
            <a:avLst/>
          </a:prstGeom>
        </p:spPr>
      </p:pic>
    </p:spTree>
    <p:extLst>
      <p:ext uri="{BB962C8B-B14F-4D97-AF65-F5344CB8AC3E}">
        <p14:creationId xmlns:p14="http://schemas.microsoft.com/office/powerpoint/2010/main" val="262165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6C2110-4968-2B0F-9799-0953D15BFF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2F41AF-F264-A673-D305-49A4433F9AA2}"/>
              </a:ext>
            </a:extLst>
          </p:cNvPr>
          <p:cNvSpPr txBox="1"/>
          <p:nvPr/>
        </p:nvSpPr>
        <p:spPr>
          <a:xfrm>
            <a:off x="8890833" y="705177"/>
            <a:ext cx="3063659" cy="707886"/>
          </a:xfrm>
          <a:prstGeom prst="rect">
            <a:avLst/>
          </a:prstGeom>
          <a:noFill/>
        </p:spPr>
        <p:txBody>
          <a:bodyPr wrap="none" rtlCol="0">
            <a:spAutoFit/>
          </a:bodyPr>
          <a:lstStyle/>
          <a:p>
            <a:r>
              <a:rPr lang="fa-IR" sz="4000" b="0" i="0" strike="noStrike" dirty="0">
                <a:solidFill>
                  <a:schemeClr val="bg1"/>
                </a:solidFill>
                <a:effectLst/>
                <a:highlight>
                  <a:srgbClr val="000000"/>
                </a:highlight>
                <a:latin typeface="IRANSans"/>
                <a:cs typeface="B Nazanin" panose="00000400000000000000" pitchFamily="2" charset="-78"/>
              </a:rPr>
              <a:t>کارخانه اکستروژن:</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604B3EBF-E1FD-20EC-C1BE-DA67142B3776}"/>
              </a:ext>
            </a:extLst>
          </p:cNvPr>
          <p:cNvSpPr txBox="1"/>
          <p:nvPr/>
        </p:nvSpPr>
        <p:spPr>
          <a:xfrm>
            <a:off x="4564170" y="1413063"/>
            <a:ext cx="7390322" cy="5078313"/>
          </a:xfrm>
          <a:prstGeom prst="rect">
            <a:avLst/>
          </a:prstGeom>
          <a:noFill/>
        </p:spPr>
        <p:txBody>
          <a:bodyPr wrap="square" rtlCol="0">
            <a:spAutoFit/>
          </a:bodyPr>
          <a:lstStyle/>
          <a:p>
            <a:pPr algn="r"/>
            <a:r>
              <a:rPr lang="fa-IR" b="0" i="0" dirty="0">
                <a:solidFill>
                  <a:schemeClr val="bg1"/>
                </a:solidFill>
                <a:effectLst/>
                <a:highlight>
                  <a:srgbClr val="000000"/>
                </a:highlight>
                <a:latin typeface="IRANSans"/>
                <a:cs typeface="B Nazanin" panose="00000400000000000000" pitchFamily="2" charset="-78"/>
              </a:rPr>
              <a:t>کارخانه اکستروژن که از ماشین آلات ساخت کارخانه مانسمان دماگ آلمان استفاده می کند بر روی زمینی به وسعت 27360 متر مربع بنا شده است. دانش فنی این کارخانه نیز از کشور فنلاند و شرکت اتوکومپو خریداری شده است. در حال حاضر ظرفیت تولی د این کارخانه 19550 تن شامل انواع لوله، مقاطع چهارگوش و شش گوش و باسبار مسی با آلیاژهای پایه مس می باشد. این کارخانه دارای دستگاه های پرس 2500  تنی، تجهیزات تنش گیری و اسید شویی، ماشین های کلاف پیچ و برش، مستقیم کننده و انواع دستگاه های کشش سرد می باشد و محصولات آن در صنایع مختلف كاربرد دارد که برخی از آنها به شرح ذیل می باشد :</a:t>
            </a:r>
          </a:p>
          <a:p>
            <a:pPr algn="r"/>
            <a:r>
              <a:rPr lang="fa-IR" b="0" i="0" dirty="0">
                <a:solidFill>
                  <a:schemeClr val="bg1"/>
                </a:solidFill>
                <a:effectLst/>
                <a:highlight>
                  <a:srgbClr val="000000"/>
                </a:highlight>
                <a:latin typeface="IRANSans"/>
                <a:cs typeface="B Nazanin" panose="00000400000000000000" pitchFamily="2" charset="-78"/>
              </a:rPr>
              <a:t>صنایع نفت، گاز و پتروشیمی (پمپ ها)</a:t>
            </a:r>
          </a:p>
          <a:p>
            <a:pPr algn="r"/>
            <a:r>
              <a:rPr lang="fa-IR" b="0" i="0" dirty="0">
                <a:solidFill>
                  <a:schemeClr val="bg1"/>
                </a:solidFill>
                <a:effectLst/>
                <a:highlight>
                  <a:srgbClr val="000000"/>
                </a:highlight>
                <a:latin typeface="IRANSans"/>
                <a:cs typeface="B Nazanin" panose="00000400000000000000" pitchFamily="2" charset="-78"/>
              </a:rPr>
              <a:t>صنایع برودتی و حرارتی</a:t>
            </a:r>
          </a:p>
          <a:p>
            <a:pPr algn="r"/>
            <a:r>
              <a:rPr lang="fa-IR" b="0" i="0" dirty="0">
                <a:solidFill>
                  <a:schemeClr val="bg1"/>
                </a:solidFill>
                <a:effectLst/>
                <a:highlight>
                  <a:srgbClr val="000000"/>
                </a:highlight>
                <a:latin typeface="IRANSans"/>
                <a:cs typeface="B Nazanin" panose="00000400000000000000" pitchFamily="2" charset="-78"/>
              </a:rPr>
              <a:t>صنایع برق</a:t>
            </a:r>
          </a:p>
          <a:p>
            <a:pPr algn="r"/>
            <a:r>
              <a:rPr lang="fa-IR" b="0" i="0" dirty="0">
                <a:solidFill>
                  <a:schemeClr val="bg1"/>
                </a:solidFill>
                <a:effectLst/>
                <a:highlight>
                  <a:srgbClr val="000000"/>
                </a:highlight>
                <a:latin typeface="IRANSans"/>
                <a:cs typeface="B Nazanin" panose="00000400000000000000" pitchFamily="2" charset="-78"/>
              </a:rPr>
              <a:t>صنایع الکتریکی</a:t>
            </a:r>
          </a:p>
          <a:p>
            <a:pPr algn="r"/>
            <a:r>
              <a:rPr lang="fa-IR" b="0" i="0" dirty="0">
                <a:solidFill>
                  <a:schemeClr val="bg1"/>
                </a:solidFill>
                <a:effectLst/>
                <a:highlight>
                  <a:srgbClr val="000000"/>
                </a:highlight>
                <a:latin typeface="IRANSans"/>
                <a:cs typeface="B Nazanin" panose="00000400000000000000" pitchFamily="2" charset="-78"/>
              </a:rPr>
              <a:t>محصولات این کارخانه در گروههای زیر تولید و تحویل می شوند:</a:t>
            </a:r>
          </a:p>
          <a:p>
            <a:pPr algn="r"/>
            <a:r>
              <a:rPr lang="fa-IR" b="0" i="0" u="none" strike="noStrike" dirty="0">
                <a:solidFill>
                  <a:schemeClr val="bg1"/>
                </a:solidFill>
                <a:effectLst/>
                <a:highlight>
                  <a:srgbClr val="000000"/>
                </a:highlight>
                <a:latin typeface="IRANSans"/>
                <a:cs typeface="B Nazanin" panose="00000400000000000000" pitchFamily="2" charset="-78"/>
              </a:rPr>
              <a:t>مقاطع برنجی</a:t>
            </a:r>
            <a:endParaRPr lang="fa-IR" b="0" i="0" dirty="0">
              <a:solidFill>
                <a:schemeClr val="bg1"/>
              </a:solidFill>
              <a:effectLst/>
              <a:highlight>
                <a:srgbClr val="000000"/>
              </a:highlight>
              <a:latin typeface="IRANSans"/>
              <a:cs typeface="B Nazanin" panose="00000400000000000000" pitchFamily="2" charset="-78"/>
            </a:endParaRPr>
          </a:p>
          <a:p>
            <a:pPr algn="r"/>
            <a:r>
              <a:rPr lang="fa-IR" b="0" i="0" u="none" strike="noStrike" dirty="0">
                <a:solidFill>
                  <a:schemeClr val="bg1"/>
                </a:solidFill>
                <a:effectLst/>
                <a:highlight>
                  <a:srgbClr val="000000"/>
                </a:highlight>
                <a:latin typeface="IRANSans"/>
                <a:cs typeface="B Nazanin" panose="00000400000000000000" pitchFamily="2" charset="-78"/>
              </a:rPr>
              <a:t>لوله برنجی</a:t>
            </a:r>
            <a:endParaRPr lang="fa-IR" b="0" i="0" dirty="0">
              <a:solidFill>
                <a:schemeClr val="bg1"/>
              </a:solidFill>
              <a:effectLst/>
              <a:highlight>
                <a:srgbClr val="000000"/>
              </a:highlight>
              <a:latin typeface="IRANSans"/>
              <a:cs typeface="B Nazanin" panose="00000400000000000000" pitchFamily="2" charset="-78"/>
            </a:endParaRPr>
          </a:p>
          <a:p>
            <a:pPr algn="r"/>
            <a:r>
              <a:rPr lang="fa-IR" b="0" i="0" u="none" strike="noStrike" dirty="0">
                <a:solidFill>
                  <a:schemeClr val="bg1"/>
                </a:solidFill>
                <a:effectLst/>
                <a:highlight>
                  <a:srgbClr val="000000"/>
                </a:highlight>
                <a:latin typeface="IRANSans"/>
                <a:cs typeface="B Nazanin" panose="00000400000000000000" pitchFamily="2" charset="-78"/>
              </a:rPr>
              <a:t>لوله آلیاژی</a:t>
            </a:r>
            <a:endParaRPr lang="fa-IR" b="0" i="0" dirty="0">
              <a:solidFill>
                <a:schemeClr val="bg1"/>
              </a:solidFill>
              <a:effectLst/>
              <a:highlight>
                <a:srgbClr val="000000"/>
              </a:highlight>
              <a:latin typeface="IRANSans"/>
              <a:cs typeface="B Nazanin" panose="00000400000000000000" pitchFamily="2" charset="-78"/>
            </a:endParaRPr>
          </a:p>
          <a:p>
            <a:pPr algn="r"/>
            <a:r>
              <a:rPr lang="fa-IR" b="0" i="0" u="none" strike="noStrike" dirty="0">
                <a:solidFill>
                  <a:schemeClr val="bg1"/>
                </a:solidFill>
                <a:effectLst/>
                <a:highlight>
                  <a:srgbClr val="000000"/>
                </a:highlight>
                <a:latin typeface="IRANSans"/>
                <a:cs typeface="B Nazanin" panose="00000400000000000000" pitchFamily="2" charset="-78"/>
              </a:rPr>
              <a:t>باسبار مسی</a:t>
            </a:r>
            <a:endParaRPr lang="fa-IR" b="0" i="0" dirty="0">
              <a:solidFill>
                <a:schemeClr val="bg1"/>
              </a:solidFill>
              <a:effectLst/>
              <a:highlight>
                <a:srgbClr val="000000"/>
              </a:highlight>
              <a:latin typeface="IRANSans"/>
              <a:cs typeface="B Nazanin" panose="00000400000000000000" pitchFamily="2" charset="-78"/>
            </a:endParaRPr>
          </a:p>
          <a:p>
            <a:pPr algn="r"/>
            <a:r>
              <a:rPr lang="fa-IR" b="0" i="0" u="none" strike="noStrike" dirty="0">
                <a:solidFill>
                  <a:schemeClr val="bg1"/>
                </a:solidFill>
                <a:effectLst/>
                <a:highlight>
                  <a:srgbClr val="000000"/>
                </a:highlight>
                <a:latin typeface="IRANSans"/>
                <a:cs typeface="B Nazanin" panose="00000400000000000000" pitchFamily="2" charset="-78"/>
              </a:rPr>
              <a:t>لوله مسی</a:t>
            </a:r>
            <a:endParaRPr lang="fa-IR" b="0" i="0" dirty="0">
              <a:solidFill>
                <a:schemeClr val="bg1"/>
              </a:solidFill>
              <a:effectLst/>
              <a:highlight>
                <a:srgbClr val="000000"/>
              </a:highlight>
              <a:latin typeface="IRANSans"/>
              <a:cs typeface="B Nazanin" panose="00000400000000000000" pitchFamily="2" charset="-78"/>
            </a:endParaRPr>
          </a:p>
          <a:p>
            <a:pPr algn="r"/>
            <a:endParaRPr lang="en-US" b="1" dirty="0">
              <a:solidFill>
                <a:schemeClr val="bg1"/>
              </a:solidFill>
              <a:highlight>
                <a:srgbClr val="000000"/>
              </a:highlight>
              <a:cs typeface="B Nazanin" panose="00000400000000000000" pitchFamily="2" charset="-78"/>
            </a:endParaRPr>
          </a:p>
        </p:txBody>
      </p:sp>
      <p:pic>
        <p:nvPicPr>
          <p:cNvPr id="5" name="Picture 4">
            <a:extLst>
              <a:ext uri="{FF2B5EF4-FFF2-40B4-BE49-F238E27FC236}">
                <a16:creationId xmlns:a16="http://schemas.microsoft.com/office/drawing/2014/main" id="{31810BC9-6E9F-3D34-5877-D9FC2A7C2D9A}"/>
              </a:ext>
            </a:extLst>
          </p:cNvPr>
          <p:cNvPicPr>
            <a:picLocks noChangeAspect="1"/>
          </p:cNvPicPr>
          <p:nvPr/>
        </p:nvPicPr>
        <p:blipFill>
          <a:blip r:embed="rId3"/>
          <a:stretch>
            <a:fillRect/>
          </a:stretch>
        </p:blipFill>
        <p:spPr>
          <a:xfrm>
            <a:off x="878437" y="2561375"/>
            <a:ext cx="2857899" cy="2781688"/>
          </a:xfrm>
          <a:prstGeom prst="rect">
            <a:avLst/>
          </a:prstGeom>
        </p:spPr>
      </p:pic>
    </p:spTree>
    <p:extLst>
      <p:ext uri="{BB962C8B-B14F-4D97-AF65-F5344CB8AC3E}">
        <p14:creationId xmlns:p14="http://schemas.microsoft.com/office/powerpoint/2010/main" val="274783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AE3C55-80EB-DDB6-0EFE-27FE289947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39179E-4960-FA2D-C0CC-D52B2724AD00}"/>
              </a:ext>
            </a:extLst>
          </p:cNvPr>
          <p:cNvSpPr txBox="1"/>
          <p:nvPr/>
        </p:nvSpPr>
        <p:spPr>
          <a:xfrm>
            <a:off x="8935717" y="705177"/>
            <a:ext cx="3018775" cy="707886"/>
          </a:xfrm>
          <a:prstGeom prst="rect">
            <a:avLst/>
          </a:prstGeom>
          <a:noFill/>
        </p:spPr>
        <p:txBody>
          <a:bodyPr wrap="none" rtlCol="0">
            <a:spAutoFit/>
          </a:bodyPr>
          <a:lstStyle/>
          <a:p>
            <a:r>
              <a:rPr lang="fa-IR" sz="4000" b="0" i="0" strike="noStrike" dirty="0">
                <a:solidFill>
                  <a:schemeClr val="bg1"/>
                </a:solidFill>
                <a:effectLst/>
                <a:highlight>
                  <a:srgbClr val="000000"/>
                </a:highlight>
                <a:latin typeface="IRANSans"/>
                <a:cs typeface="B Nazanin" panose="00000400000000000000" pitchFamily="2" charset="-78"/>
              </a:rPr>
              <a:t>کارخانه </a:t>
            </a:r>
            <a:r>
              <a:rPr lang="fa-IR" sz="4000" dirty="0">
                <a:solidFill>
                  <a:schemeClr val="bg1"/>
                </a:solidFill>
                <a:highlight>
                  <a:srgbClr val="000000"/>
                </a:highlight>
                <a:latin typeface="IRANSans"/>
                <a:cs typeface="B Nazanin" panose="00000400000000000000" pitchFamily="2" charset="-78"/>
              </a:rPr>
              <a:t>لوله مسی</a:t>
            </a:r>
            <a:r>
              <a:rPr lang="fa-IR" sz="4000" b="0" i="0" strike="noStrike" dirty="0">
                <a:solidFill>
                  <a:schemeClr val="bg1"/>
                </a:solidFill>
                <a:effectLst/>
                <a:highlight>
                  <a:srgbClr val="000000"/>
                </a:highlight>
                <a:latin typeface="IRANSans"/>
                <a:cs typeface="B Nazanin" panose="00000400000000000000" pitchFamily="2" charset="-78"/>
              </a:rPr>
              <a:t>:</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727B7E83-403C-3084-C609-F17DCB61B5E2}"/>
              </a:ext>
            </a:extLst>
          </p:cNvPr>
          <p:cNvSpPr txBox="1"/>
          <p:nvPr/>
        </p:nvSpPr>
        <p:spPr>
          <a:xfrm>
            <a:off x="4564170" y="1413063"/>
            <a:ext cx="7390322" cy="3416320"/>
          </a:xfrm>
          <a:prstGeom prst="rect">
            <a:avLst/>
          </a:prstGeom>
          <a:noFill/>
        </p:spPr>
        <p:txBody>
          <a:bodyPr wrap="square" rtlCol="0">
            <a:spAutoFit/>
          </a:bodyPr>
          <a:lstStyle/>
          <a:p>
            <a:pPr algn="r" rtl="1"/>
            <a:r>
              <a:rPr lang="fa-IR" b="0" i="0" dirty="0">
                <a:solidFill>
                  <a:schemeClr val="bg1"/>
                </a:solidFill>
                <a:effectLst/>
                <a:highlight>
                  <a:srgbClr val="000000"/>
                </a:highlight>
                <a:latin typeface="IRANSans"/>
                <a:cs typeface="B Nazanin" panose="00000400000000000000" pitchFamily="2" charset="-78"/>
              </a:rPr>
              <a:t>کارخانه لوله مسی در سال ۱۳۸۶ با زیر بنای ۱۷۰۰۰ متر مربع و با سرمایه گذاری اولیه   ۳۲۰۰۰۰۰۰ یورو  تاسیس شد. این کارخانه با هدف تولید ۱۵۰۰۰ تن لوله مسی در سال راه اندازی شد.تکنولوژی تولید این کارخانه </a:t>
            </a:r>
            <a:r>
              <a:rPr lang="en-US" b="0" i="0" dirty="0">
                <a:solidFill>
                  <a:schemeClr val="bg1"/>
                </a:solidFill>
                <a:effectLst/>
                <a:highlight>
                  <a:srgbClr val="000000"/>
                </a:highlight>
                <a:latin typeface="IRANSans"/>
                <a:cs typeface="B Nazanin" panose="00000400000000000000" pitchFamily="2" charset="-78"/>
              </a:rPr>
              <a:t>CAST &amp; ROLL </a:t>
            </a:r>
            <a:r>
              <a:rPr lang="fa-IR" b="0" i="0" dirty="0">
                <a:solidFill>
                  <a:schemeClr val="bg1"/>
                </a:solidFill>
                <a:effectLst/>
                <a:highlight>
                  <a:srgbClr val="000000"/>
                </a:highlight>
                <a:latin typeface="IRANSans"/>
                <a:cs typeface="B Nazanin" panose="00000400000000000000" pitchFamily="2" charset="-78"/>
              </a:rPr>
              <a:t>بوده که بروزترین روش تولید لوله مسی می باشد. تجهیزات این کارخانه همگی از گروه شرکت های </a:t>
            </a:r>
            <a:r>
              <a:rPr lang="en-US" b="0" i="0" dirty="0">
                <a:solidFill>
                  <a:schemeClr val="bg1"/>
                </a:solidFill>
                <a:effectLst/>
                <a:highlight>
                  <a:srgbClr val="000000"/>
                </a:highlight>
                <a:latin typeface="IRANSans"/>
                <a:cs typeface="B Nazanin" panose="00000400000000000000" pitchFamily="2" charset="-78"/>
              </a:rPr>
              <a:t>SMS-MEER </a:t>
            </a:r>
            <a:r>
              <a:rPr lang="fa-IR" b="0" i="0" dirty="0">
                <a:solidFill>
                  <a:schemeClr val="bg1"/>
                </a:solidFill>
                <a:effectLst/>
                <a:highlight>
                  <a:srgbClr val="000000"/>
                </a:highlight>
                <a:latin typeface="IRANSans"/>
                <a:cs typeface="B Nazanin" panose="00000400000000000000" pitchFamily="2" charset="-78"/>
              </a:rPr>
              <a:t>آلمان خریداری شده اند، این شرکت بزرگترین تولید کننده تجهیزات تولید لوله مسی در جهان می باشد. این کارخانه شامل بخشهای ذوب و ریخته گری (دارای دو کوره ذوب، یک کوره نگهدارنده و ماشین آلات ریخته گری)، پوسته برداری (به ضخامت ۰٫۴ میلیمتر به منظور تولید محصول با سطحی براق و عاری از اکسید)، نورد (بوسیله دستگاه نورد سیاره ای یا </a:t>
            </a:r>
            <a:r>
              <a:rPr lang="en-US" b="0" i="0" dirty="0">
                <a:solidFill>
                  <a:schemeClr val="bg1"/>
                </a:solidFill>
                <a:effectLst/>
                <a:highlight>
                  <a:srgbClr val="000000"/>
                </a:highlight>
                <a:latin typeface="IRANSans"/>
                <a:cs typeface="B Nazanin" panose="00000400000000000000" pitchFamily="2" charset="-78"/>
              </a:rPr>
              <a:t>PSW)، </a:t>
            </a:r>
            <a:r>
              <a:rPr lang="fa-IR" b="0" i="0" dirty="0">
                <a:solidFill>
                  <a:schemeClr val="bg1"/>
                </a:solidFill>
                <a:effectLst/>
                <a:highlight>
                  <a:srgbClr val="000000"/>
                </a:highlight>
                <a:latin typeface="IRANSans"/>
                <a:cs typeface="B Nazanin" panose="00000400000000000000" pitchFamily="2" charset="-78"/>
              </a:rPr>
              <a:t>کشش (بوسیله ماشینهای کشش </a:t>
            </a:r>
            <a:r>
              <a:rPr lang="en-US" b="0" i="0" dirty="0">
                <a:solidFill>
                  <a:schemeClr val="bg1"/>
                </a:solidFill>
                <a:effectLst/>
                <a:highlight>
                  <a:srgbClr val="000000"/>
                </a:highlight>
                <a:latin typeface="IRANSans"/>
                <a:cs typeface="B Nazanin" panose="00000400000000000000" pitchFamily="2" charset="-78"/>
              </a:rPr>
              <a:t>DDL </a:t>
            </a:r>
            <a:r>
              <a:rPr lang="fa-IR" b="0" i="0" dirty="0">
                <a:solidFill>
                  <a:schemeClr val="bg1"/>
                </a:solidFill>
                <a:effectLst/>
                <a:highlight>
                  <a:srgbClr val="000000"/>
                </a:highlight>
                <a:latin typeface="IRANSans"/>
                <a:cs typeface="B Nazanin" panose="00000400000000000000" pitchFamily="2" charset="-78"/>
              </a:rPr>
              <a:t>و </a:t>
            </a:r>
            <a:r>
              <a:rPr lang="en-US" b="0" i="0" dirty="0">
                <a:solidFill>
                  <a:schemeClr val="bg1"/>
                </a:solidFill>
                <a:effectLst/>
                <a:highlight>
                  <a:srgbClr val="000000"/>
                </a:highlight>
                <a:latin typeface="IRANSans"/>
                <a:cs typeface="B Nazanin" panose="00000400000000000000" pitchFamily="2" charset="-78"/>
              </a:rPr>
              <a:t>SPINNER BLOCK )، </a:t>
            </a:r>
            <a:r>
              <a:rPr lang="fa-IR" b="0" i="0" dirty="0">
                <a:solidFill>
                  <a:schemeClr val="bg1"/>
                </a:solidFill>
                <a:effectLst/>
                <a:highlight>
                  <a:srgbClr val="000000"/>
                </a:highlight>
                <a:latin typeface="IRANSans"/>
                <a:cs typeface="B Nazanin" panose="00000400000000000000" pitchFamily="2" charset="-78"/>
              </a:rPr>
              <a:t>شیار زنی (به منظور افزایش ضریب انتقال حرارت که دانش فنی این فرایند منحصر بفرد است)، ترازپیچ (بررسی لوله بوسیله دستگاه  تست غیر مخرب </a:t>
            </a:r>
            <a:r>
              <a:rPr lang="en-US" b="0" i="0" dirty="0">
                <a:solidFill>
                  <a:schemeClr val="bg1"/>
                </a:solidFill>
                <a:effectLst/>
                <a:highlight>
                  <a:srgbClr val="000000"/>
                </a:highlight>
                <a:latin typeface="IRANSans"/>
                <a:cs typeface="B Nazanin" panose="00000400000000000000" pitchFamily="2" charset="-78"/>
              </a:rPr>
              <a:t>EDDY CURRENT) </a:t>
            </a:r>
            <a:r>
              <a:rPr lang="fa-IR" b="0" i="0" dirty="0">
                <a:solidFill>
                  <a:schemeClr val="bg1"/>
                </a:solidFill>
                <a:effectLst/>
                <a:highlight>
                  <a:srgbClr val="000000"/>
                </a:highlight>
                <a:latin typeface="IRANSans"/>
                <a:cs typeface="B Nazanin" panose="00000400000000000000" pitchFamily="2" charset="-78"/>
              </a:rPr>
              <a:t>و آنیل (به منظور ایجاد خواص مکانیکی و متالورژیکی مطلوب در محصول) می باشد.</a:t>
            </a:r>
          </a:p>
          <a:p>
            <a:pPr algn="r"/>
            <a:endParaRPr lang="en-US" b="1" dirty="0">
              <a:solidFill>
                <a:schemeClr val="bg1"/>
              </a:solidFill>
              <a:highlight>
                <a:srgbClr val="000000"/>
              </a:highlight>
              <a:cs typeface="B Nazanin" panose="00000400000000000000" pitchFamily="2" charset="-78"/>
            </a:endParaRPr>
          </a:p>
        </p:txBody>
      </p:sp>
      <p:pic>
        <p:nvPicPr>
          <p:cNvPr id="6" name="Picture 5">
            <a:extLst>
              <a:ext uri="{FF2B5EF4-FFF2-40B4-BE49-F238E27FC236}">
                <a16:creationId xmlns:a16="http://schemas.microsoft.com/office/drawing/2014/main" id="{82E23844-65AE-E208-34EA-399E12B352F3}"/>
              </a:ext>
            </a:extLst>
          </p:cNvPr>
          <p:cNvPicPr>
            <a:picLocks noChangeAspect="1"/>
          </p:cNvPicPr>
          <p:nvPr/>
        </p:nvPicPr>
        <p:blipFill>
          <a:blip r:embed="rId3"/>
          <a:stretch>
            <a:fillRect/>
          </a:stretch>
        </p:blipFill>
        <p:spPr>
          <a:xfrm>
            <a:off x="1155246" y="2230511"/>
            <a:ext cx="2381582" cy="1781424"/>
          </a:xfrm>
          <a:prstGeom prst="rect">
            <a:avLst/>
          </a:prstGeom>
        </p:spPr>
      </p:pic>
    </p:spTree>
    <p:extLst>
      <p:ext uri="{BB962C8B-B14F-4D97-AF65-F5344CB8AC3E}">
        <p14:creationId xmlns:p14="http://schemas.microsoft.com/office/powerpoint/2010/main" val="281135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E97C77-B3DE-A7D5-76A8-2C098253AA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BDCCAFB-1999-9D3E-EB64-5C1B32C2A3EC}"/>
              </a:ext>
            </a:extLst>
          </p:cNvPr>
          <p:cNvSpPr txBox="1"/>
          <p:nvPr/>
        </p:nvSpPr>
        <p:spPr>
          <a:xfrm>
            <a:off x="8586262" y="705177"/>
            <a:ext cx="3368230" cy="707886"/>
          </a:xfrm>
          <a:prstGeom prst="rect">
            <a:avLst/>
          </a:prstGeom>
          <a:noFill/>
        </p:spPr>
        <p:txBody>
          <a:bodyPr wrap="none" rtlCol="0">
            <a:spAutoFit/>
          </a:bodyPr>
          <a:lstStyle/>
          <a:p>
            <a:r>
              <a:rPr lang="fa-IR" sz="4000" b="0" i="0" strike="noStrike" dirty="0">
                <a:solidFill>
                  <a:schemeClr val="bg1"/>
                </a:solidFill>
                <a:effectLst/>
                <a:highlight>
                  <a:srgbClr val="000000"/>
                </a:highlight>
                <a:latin typeface="IRANSans"/>
                <a:cs typeface="B Nazanin" panose="00000400000000000000" pitchFamily="2" charset="-78"/>
              </a:rPr>
              <a:t>کارخانه </a:t>
            </a:r>
            <a:r>
              <a:rPr lang="fa-IR" sz="4000" dirty="0">
                <a:solidFill>
                  <a:schemeClr val="bg1"/>
                </a:solidFill>
                <a:highlight>
                  <a:srgbClr val="000000"/>
                </a:highlight>
                <a:latin typeface="IRANSans"/>
                <a:cs typeface="B Nazanin" panose="00000400000000000000" pitchFamily="2" charset="-78"/>
              </a:rPr>
              <a:t>پولک سازی</a:t>
            </a:r>
            <a:r>
              <a:rPr lang="fa-IR" sz="4000" b="0" i="0" strike="noStrike" dirty="0">
                <a:solidFill>
                  <a:schemeClr val="bg1"/>
                </a:solidFill>
                <a:effectLst/>
                <a:highlight>
                  <a:srgbClr val="000000"/>
                </a:highlight>
                <a:latin typeface="IRANSans"/>
                <a:cs typeface="B Nazanin" panose="00000400000000000000" pitchFamily="2" charset="-78"/>
              </a:rPr>
              <a:t>:</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D5059374-E4EE-6C6F-6F74-5C65DFCFE81F}"/>
              </a:ext>
            </a:extLst>
          </p:cNvPr>
          <p:cNvSpPr txBox="1"/>
          <p:nvPr/>
        </p:nvSpPr>
        <p:spPr>
          <a:xfrm>
            <a:off x="4564170" y="1413063"/>
            <a:ext cx="7390322" cy="3416320"/>
          </a:xfrm>
          <a:prstGeom prst="rect">
            <a:avLst/>
          </a:prstGeom>
          <a:noFill/>
        </p:spPr>
        <p:txBody>
          <a:bodyPr wrap="square" rtlCol="0">
            <a:spAutoFit/>
          </a:bodyPr>
          <a:lstStyle/>
          <a:p>
            <a:pPr algn="r"/>
            <a:r>
              <a:rPr lang="fa-IR" b="0" i="0" dirty="0">
                <a:solidFill>
                  <a:schemeClr val="bg1"/>
                </a:solidFill>
                <a:effectLst/>
                <a:highlight>
                  <a:srgbClr val="000000"/>
                </a:highlight>
                <a:latin typeface="IRANSans"/>
                <a:cs typeface="B Nazanin" panose="00000400000000000000" pitchFamily="2" charset="-78"/>
              </a:rPr>
              <a:t>از سالیان بسیار دور از آلیاژهای مس برای ساخت سکه استفاده می شده است. سکه های مسی دارای دوام زیادی هستند و ساخت آنها نسبتا آسان است. ترکیبات مختلف آلیاژی مس دارای رنگ های گوناگونی هستند، از این رو سکه های ساخته شده از آلیاژهای مختلف دارای ارزش متفاوتی می باشند.</a:t>
            </a:r>
          </a:p>
          <a:p>
            <a:pPr algn="r"/>
            <a:r>
              <a:rPr lang="fa-IR" b="0" i="0" dirty="0">
                <a:solidFill>
                  <a:schemeClr val="bg1"/>
                </a:solidFill>
                <a:effectLst/>
                <a:highlight>
                  <a:srgbClr val="000000"/>
                </a:highlight>
                <a:latin typeface="IRANSans"/>
                <a:cs typeface="B Nazanin" panose="00000400000000000000" pitchFamily="2" charset="-78"/>
              </a:rPr>
              <a:t>سکه ها برای مدت زمان بیشتری نسبت به پول کاغذی در چرخه گردش پول دوام می آورند و از این رو کاربردهای گوناگونی پیدا می کنند از قبیل استفاده در ماشین خودپرداز انواع نوشیدنی، باجه های تحویل روزنامه و بسیاری موارد دیگر. سالیانه هزاران تن مس در جهان تبدیل به سکه می شود.</a:t>
            </a:r>
          </a:p>
          <a:p>
            <a:pPr algn="r"/>
            <a:r>
              <a:rPr lang="fa-IR" b="0" i="0" dirty="0">
                <a:solidFill>
                  <a:schemeClr val="bg1"/>
                </a:solidFill>
                <a:effectLst/>
                <a:highlight>
                  <a:srgbClr val="000000"/>
                </a:highlight>
                <a:latin typeface="IRANSans"/>
                <a:cs typeface="B Nazanin" panose="00000400000000000000" pitchFamily="2" charset="-78"/>
              </a:rPr>
              <a:t>کارخانه مطلس شرکت صنایع مس شهید باهنر با ۳۰۰۰ متر مربع زیر بنا دارای دو خط تولید مطلس است که مجهز به بهترین ماشین آلات آلمانی و فرانسوی میباشد. مجموع ظرفیت این دو خط ۶۰۰۰ تن انواع مطلس در سال است.</a:t>
            </a:r>
          </a:p>
          <a:p>
            <a:pPr algn="r"/>
            <a:r>
              <a:rPr lang="fa-IR" b="0" i="0" dirty="0">
                <a:solidFill>
                  <a:schemeClr val="bg1"/>
                </a:solidFill>
                <a:effectLst/>
                <a:highlight>
                  <a:srgbClr val="000000"/>
                </a:highlight>
                <a:latin typeface="IRANSans"/>
                <a:cs typeface="B Nazanin" panose="00000400000000000000" pitchFamily="2" charset="-78"/>
              </a:rPr>
              <a:t>در تولید مطلس آنچه از اهمیت شایانی برخوردار است، کیفیت محصول از جنبه های مختلف نظیر رنگ، ابعاد، صافی سطح، سختی و … است که توسط واحد کنترل کیفیت کنترل می شود.</a:t>
            </a:r>
          </a:p>
          <a:p>
            <a:pPr algn="r"/>
            <a:endParaRPr lang="en-US" b="1" dirty="0">
              <a:solidFill>
                <a:schemeClr val="bg1"/>
              </a:solidFill>
              <a:highlight>
                <a:srgbClr val="000000"/>
              </a:highlight>
              <a:cs typeface="B Nazanin" panose="00000400000000000000" pitchFamily="2" charset="-78"/>
            </a:endParaRPr>
          </a:p>
        </p:txBody>
      </p:sp>
      <p:pic>
        <p:nvPicPr>
          <p:cNvPr id="5" name="Picture 4">
            <a:extLst>
              <a:ext uri="{FF2B5EF4-FFF2-40B4-BE49-F238E27FC236}">
                <a16:creationId xmlns:a16="http://schemas.microsoft.com/office/drawing/2014/main" id="{7F175631-3EC2-8A91-C6B3-D68CE27CF02D}"/>
              </a:ext>
            </a:extLst>
          </p:cNvPr>
          <p:cNvPicPr>
            <a:picLocks noChangeAspect="1"/>
          </p:cNvPicPr>
          <p:nvPr/>
        </p:nvPicPr>
        <p:blipFill>
          <a:blip r:embed="rId3"/>
          <a:stretch>
            <a:fillRect/>
          </a:stretch>
        </p:blipFill>
        <p:spPr>
          <a:xfrm>
            <a:off x="1069922" y="2240037"/>
            <a:ext cx="2829320" cy="1762371"/>
          </a:xfrm>
          <a:prstGeom prst="rect">
            <a:avLst/>
          </a:prstGeom>
        </p:spPr>
      </p:pic>
    </p:spTree>
    <p:extLst>
      <p:ext uri="{BB962C8B-B14F-4D97-AF65-F5344CB8AC3E}">
        <p14:creationId xmlns:p14="http://schemas.microsoft.com/office/powerpoint/2010/main" val="255007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A49941-1498-C72B-2DEB-873C5C005C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79FB60-F358-BD02-093D-940353C6BBDC}"/>
              </a:ext>
            </a:extLst>
          </p:cNvPr>
          <p:cNvSpPr txBox="1"/>
          <p:nvPr/>
        </p:nvSpPr>
        <p:spPr>
          <a:xfrm>
            <a:off x="9506386" y="1413063"/>
            <a:ext cx="2448106" cy="707886"/>
          </a:xfrm>
          <a:prstGeom prst="rect">
            <a:avLst/>
          </a:prstGeom>
          <a:noFill/>
        </p:spPr>
        <p:txBody>
          <a:bodyPr wrap="none" rtlCol="0">
            <a:spAutoFit/>
          </a:bodyPr>
          <a:lstStyle/>
          <a:p>
            <a:r>
              <a:rPr lang="fa-IR" sz="4000" b="0" i="0" strike="noStrike" dirty="0">
                <a:solidFill>
                  <a:schemeClr val="bg1"/>
                </a:solidFill>
                <a:effectLst/>
                <a:highlight>
                  <a:srgbClr val="000000"/>
                </a:highlight>
                <a:latin typeface="IRANSans"/>
                <a:cs typeface="B Nazanin" panose="00000400000000000000" pitchFamily="2" charset="-78"/>
              </a:rPr>
              <a:t>کارخانه </a:t>
            </a:r>
            <a:r>
              <a:rPr lang="fa-IR" sz="4000" dirty="0">
                <a:solidFill>
                  <a:schemeClr val="bg1"/>
                </a:solidFill>
                <a:highlight>
                  <a:srgbClr val="000000"/>
                </a:highlight>
                <a:latin typeface="IRANSans"/>
                <a:cs typeface="B Nazanin" panose="00000400000000000000" pitchFamily="2" charset="-78"/>
              </a:rPr>
              <a:t>باسبار</a:t>
            </a:r>
            <a:r>
              <a:rPr lang="fa-IR" sz="4000" b="0" i="0" strike="noStrike" dirty="0">
                <a:solidFill>
                  <a:schemeClr val="bg1"/>
                </a:solidFill>
                <a:effectLst/>
                <a:highlight>
                  <a:srgbClr val="000000"/>
                </a:highlight>
                <a:latin typeface="IRANSans"/>
                <a:cs typeface="B Nazanin" panose="00000400000000000000" pitchFamily="2" charset="-78"/>
              </a:rPr>
              <a:t>:</a:t>
            </a:r>
            <a:endParaRPr lang="en-US" sz="4000" dirty="0">
              <a:solidFill>
                <a:schemeClr val="bg1"/>
              </a:solidFill>
              <a:highlight>
                <a:srgbClr val="000000"/>
              </a:highlight>
              <a:cs typeface="B Nazanin" panose="00000400000000000000" pitchFamily="2" charset="-78"/>
            </a:endParaRPr>
          </a:p>
        </p:txBody>
      </p:sp>
      <p:sp>
        <p:nvSpPr>
          <p:cNvPr id="3" name="TextBox 2">
            <a:extLst>
              <a:ext uri="{FF2B5EF4-FFF2-40B4-BE49-F238E27FC236}">
                <a16:creationId xmlns:a16="http://schemas.microsoft.com/office/drawing/2014/main" id="{B1D22131-2859-56B8-DE91-E2B242B7586F}"/>
              </a:ext>
            </a:extLst>
          </p:cNvPr>
          <p:cNvSpPr txBox="1"/>
          <p:nvPr/>
        </p:nvSpPr>
        <p:spPr>
          <a:xfrm>
            <a:off x="4564170" y="2680065"/>
            <a:ext cx="7390322" cy="2031325"/>
          </a:xfrm>
          <a:prstGeom prst="rect">
            <a:avLst/>
          </a:prstGeom>
          <a:noFill/>
        </p:spPr>
        <p:txBody>
          <a:bodyPr wrap="square" rtlCol="0">
            <a:spAutoFit/>
          </a:bodyPr>
          <a:lstStyle/>
          <a:p>
            <a:pPr algn="r"/>
            <a:r>
              <a:rPr lang="fa-IR" b="0" i="0" dirty="0">
                <a:solidFill>
                  <a:schemeClr val="bg1"/>
                </a:solidFill>
                <a:effectLst/>
                <a:highlight>
                  <a:srgbClr val="000000"/>
                </a:highlight>
                <a:latin typeface="times new roman" panose="02020603050405020304" pitchFamily="18" charset="0"/>
                <a:cs typeface="B Nazanin" panose="00000400000000000000" pitchFamily="2" charset="-78"/>
              </a:rPr>
              <a:t>این کارخانه تولیدکننده باسبارهای تخت و بغل گرد و وایر مسی (آلیاژ </a:t>
            </a:r>
            <a:r>
              <a:rPr lang="en-US" b="0" i="0" dirty="0">
                <a:solidFill>
                  <a:schemeClr val="bg1"/>
                </a:solidFill>
                <a:effectLst/>
                <a:highlight>
                  <a:srgbClr val="000000"/>
                </a:highlight>
                <a:latin typeface="times new roman" panose="02020603050405020304" pitchFamily="18" charset="0"/>
                <a:cs typeface="B Nazanin" panose="00000400000000000000" pitchFamily="2" charset="-78"/>
              </a:rPr>
              <a:t>ETP) </a:t>
            </a:r>
            <a:r>
              <a:rPr lang="fa-IR" b="0" i="0" dirty="0">
                <a:solidFill>
                  <a:schemeClr val="bg1"/>
                </a:solidFill>
                <a:effectLst/>
                <a:highlight>
                  <a:srgbClr val="000000"/>
                </a:highlight>
                <a:latin typeface="times new roman" panose="02020603050405020304" pitchFamily="18" charset="0"/>
                <a:cs typeface="B Nazanin" panose="00000400000000000000" pitchFamily="2" charset="-78"/>
              </a:rPr>
              <a:t>با روش کانفورم می­باشد که محصول با کیفیت بالا برای صنایع زیر تولید میکند:</a:t>
            </a:r>
            <a:endParaRPr lang="fa-IR" b="0" i="0" dirty="0">
              <a:solidFill>
                <a:schemeClr val="bg1"/>
              </a:solidFill>
              <a:effectLst/>
              <a:highlight>
                <a:srgbClr val="000000"/>
              </a:highlight>
              <a:latin typeface="IRANSans"/>
              <a:cs typeface="B Nazanin" panose="00000400000000000000" pitchFamily="2" charset="-78"/>
            </a:endParaRPr>
          </a:p>
          <a:p>
            <a:pPr algn="r">
              <a:buFont typeface="Arial" panose="020B0604020202020204" pitchFamily="34" charset="0"/>
              <a:buChar char="•"/>
            </a:pPr>
            <a:r>
              <a:rPr lang="fa-IR" b="0" i="0" dirty="0">
                <a:solidFill>
                  <a:schemeClr val="bg1"/>
                </a:solidFill>
                <a:effectLst/>
                <a:highlight>
                  <a:srgbClr val="000000"/>
                </a:highlight>
                <a:latin typeface="times new roman" panose="02020603050405020304" pitchFamily="18" charset="0"/>
                <a:cs typeface="B Nazanin" panose="00000400000000000000" pitchFamily="2" charset="-78"/>
              </a:rPr>
              <a:t>صنایع برق و تابلوهای توزیع</a:t>
            </a:r>
            <a:endParaRPr lang="fa-IR" b="0" i="0" dirty="0">
              <a:solidFill>
                <a:schemeClr val="bg1"/>
              </a:solidFill>
              <a:effectLst/>
              <a:highlight>
                <a:srgbClr val="000000"/>
              </a:highlight>
              <a:latin typeface="IRANSans"/>
              <a:cs typeface="B Nazanin" panose="00000400000000000000" pitchFamily="2" charset="-78"/>
            </a:endParaRPr>
          </a:p>
          <a:p>
            <a:pPr algn="r"/>
            <a:r>
              <a:rPr lang="fa-IR" b="0" i="0" dirty="0">
                <a:solidFill>
                  <a:schemeClr val="bg1"/>
                </a:solidFill>
                <a:effectLst/>
                <a:highlight>
                  <a:srgbClr val="000000"/>
                </a:highlight>
                <a:latin typeface="times new roman" panose="02020603050405020304" pitchFamily="18" charset="0"/>
                <a:cs typeface="B Nazanin" panose="00000400000000000000" pitchFamily="2" charset="-78"/>
              </a:rPr>
              <a:t>مهمترین مزایای جایگزینی این روش با سایر روش های تولید:</a:t>
            </a:r>
            <a:endParaRPr lang="fa-IR" b="0" i="0" dirty="0">
              <a:solidFill>
                <a:schemeClr val="bg1"/>
              </a:solidFill>
              <a:effectLst/>
              <a:highlight>
                <a:srgbClr val="000000"/>
              </a:highlight>
              <a:latin typeface="IRANSans"/>
              <a:cs typeface="B Nazanin" panose="00000400000000000000" pitchFamily="2" charset="-78"/>
            </a:endParaRPr>
          </a:p>
          <a:p>
            <a:pPr algn="r">
              <a:buFont typeface="Arial" panose="020B0604020202020204" pitchFamily="34" charset="0"/>
              <a:buChar char="•"/>
            </a:pPr>
            <a:r>
              <a:rPr lang="fa-IR" b="0" i="0" dirty="0">
                <a:solidFill>
                  <a:schemeClr val="bg1"/>
                </a:solidFill>
                <a:effectLst/>
                <a:highlight>
                  <a:srgbClr val="000000"/>
                </a:highlight>
                <a:latin typeface="times new roman" panose="02020603050405020304" pitchFamily="18" charset="0"/>
                <a:cs typeface="B Nazanin" panose="00000400000000000000" pitchFamily="2" charset="-78"/>
              </a:rPr>
              <a:t>کیفیت بالاتر باسبارهای مسی</a:t>
            </a:r>
            <a:endParaRPr lang="fa-IR" b="0" i="0" dirty="0">
              <a:solidFill>
                <a:schemeClr val="bg1"/>
              </a:solidFill>
              <a:effectLst/>
              <a:highlight>
                <a:srgbClr val="000000"/>
              </a:highlight>
              <a:latin typeface="IRANSans"/>
              <a:cs typeface="B Nazanin" panose="00000400000000000000" pitchFamily="2" charset="-78"/>
            </a:endParaRPr>
          </a:p>
          <a:p>
            <a:pPr algn="r">
              <a:buFont typeface="Arial" panose="020B0604020202020204" pitchFamily="34" charset="0"/>
              <a:buChar char="•"/>
            </a:pPr>
            <a:r>
              <a:rPr lang="fa-IR" b="0" i="0" dirty="0">
                <a:solidFill>
                  <a:schemeClr val="bg1"/>
                </a:solidFill>
                <a:effectLst/>
                <a:highlight>
                  <a:srgbClr val="000000"/>
                </a:highlight>
                <a:latin typeface="times new roman" panose="02020603050405020304" pitchFamily="18" charset="0"/>
                <a:cs typeface="B Nazanin" panose="00000400000000000000" pitchFamily="2" charset="-78"/>
              </a:rPr>
              <a:t>امکان کنترل اکسیژن در پایین ترین حد ممکن</a:t>
            </a:r>
            <a:endParaRPr lang="fa-IR" b="0" i="0" dirty="0">
              <a:solidFill>
                <a:schemeClr val="bg1"/>
              </a:solidFill>
              <a:effectLst/>
              <a:highlight>
                <a:srgbClr val="000000"/>
              </a:highlight>
              <a:latin typeface="IRANSans"/>
              <a:cs typeface="B Nazanin" panose="00000400000000000000" pitchFamily="2" charset="-78"/>
            </a:endParaRPr>
          </a:p>
          <a:p>
            <a:pPr algn="r"/>
            <a:endParaRPr lang="en-US" b="1" dirty="0">
              <a:solidFill>
                <a:schemeClr val="bg1"/>
              </a:solidFill>
              <a:highlight>
                <a:srgbClr val="000000"/>
              </a:highlight>
              <a:cs typeface="B Nazanin" panose="00000400000000000000" pitchFamily="2" charset="-78"/>
            </a:endParaRPr>
          </a:p>
        </p:txBody>
      </p:sp>
      <p:pic>
        <p:nvPicPr>
          <p:cNvPr id="6" name="Picture 5">
            <a:extLst>
              <a:ext uri="{FF2B5EF4-FFF2-40B4-BE49-F238E27FC236}">
                <a16:creationId xmlns:a16="http://schemas.microsoft.com/office/drawing/2014/main" id="{195E2447-66B8-F34D-D5B9-DDECDA70A717}"/>
              </a:ext>
            </a:extLst>
          </p:cNvPr>
          <p:cNvPicPr>
            <a:picLocks noChangeAspect="1"/>
          </p:cNvPicPr>
          <p:nvPr/>
        </p:nvPicPr>
        <p:blipFill>
          <a:blip r:embed="rId3"/>
          <a:stretch>
            <a:fillRect/>
          </a:stretch>
        </p:blipFill>
        <p:spPr>
          <a:xfrm>
            <a:off x="1268235" y="1413063"/>
            <a:ext cx="2543530" cy="2534004"/>
          </a:xfrm>
          <a:prstGeom prst="rect">
            <a:avLst/>
          </a:prstGeom>
        </p:spPr>
      </p:pic>
    </p:spTree>
    <p:extLst>
      <p:ext uri="{BB962C8B-B14F-4D97-AF65-F5344CB8AC3E}">
        <p14:creationId xmlns:p14="http://schemas.microsoft.com/office/powerpoint/2010/main" val="313862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105</TotalTime>
  <Words>1759</Words>
  <Application>Microsoft Office PowerPoint</Application>
  <PresentationFormat>Widescreen</PresentationFormat>
  <Paragraphs>101</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B Nazanin</vt:lpstr>
      <vt:lpstr>Calibri</vt:lpstr>
      <vt:lpstr>Calibri Light</vt:lpstr>
      <vt:lpstr>IRANSans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zohreh zohrabi</dc:creator>
  <cp:lastModifiedBy>zohreh zohrabi</cp:lastModifiedBy>
  <cp:revision>97</cp:revision>
  <dcterms:created xsi:type="dcterms:W3CDTF">2025-01-12T18:10:35Z</dcterms:created>
  <dcterms:modified xsi:type="dcterms:W3CDTF">2025-01-14T06:45:22Z</dcterms:modified>
</cp:coreProperties>
</file>